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68" r:id="rId2"/>
    <p:sldId id="257" r:id="rId3"/>
    <p:sldId id="259" r:id="rId4"/>
    <p:sldId id="293" r:id="rId5"/>
    <p:sldId id="294" r:id="rId6"/>
    <p:sldId id="295" r:id="rId7"/>
    <p:sldId id="296" r:id="rId8"/>
    <p:sldId id="297" r:id="rId9"/>
    <p:sldId id="269" r:id="rId10"/>
    <p:sldId id="262" r:id="rId11"/>
    <p:sldId id="273" r:id="rId12"/>
    <p:sldId id="256" r:id="rId13"/>
    <p:sldId id="276" r:id="rId14"/>
    <p:sldId id="274" r:id="rId15"/>
    <p:sldId id="270" r:id="rId16"/>
    <p:sldId id="271" r:id="rId17"/>
    <p:sldId id="265" r:id="rId18"/>
    <p:sldId id="272" r:id="rId19"/>
    <p:sldId id="282" r:id="rId20"/>
    <p:sldId id="281" r:id="rId21"/>
    <p:sldId id="288" r:id="rId22"/>
    <p:sldId id="277" r:id="rId23"/>
    <p:sldId id="278" r:id="rId24"/>
    <p:sldId id="279" r:id="rId25"/>
    <p:sldId id="287" r:id="rId26"/>
    <p:sldId id="266" r:id="rId27"/>
    <p:sldId id="280" r:id="rId28"/>
    <p:sldId id="283" r:id="rId29"/>
    <p:sldId id="286" r:id="rId30"/>
    <p:sldId id="284" r:id="rId31"/>
    <p:sldId id="285" r:id="rId32"/>
    <p:sldId id="289" r:id="rId33"/>
    <p:sldId id="290" r:id="rId34"/>
    <p:sldId id="291" r:id="rId35"/>
    <p:sldId id="292" r:id="rId36"/>
    <p:sldId id="327" r:id="rId37"/>
    <p:sldId id="329" r:id="rId38"/>
    <p:sldId id="326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verview" id="{BE009A1F-616A-4511-8B46-1ECFFB4314A9}">
          <p14:sldIdLst>
            <p14:sldId id="268"/>
            <p14:sldId id="257"/>
          </p14:sldIdLst>
        </p14:section>
        <p14:section name="Networks" id="{B6AABBFC-CD62-4944-B8C5-4E7611A15A6F}">
          <p14:sldIdLst>
            <p14:sldId id="259"/>
            <p14:sldId id="293"/>
            <p14:sldId id="294"/>
            <p14:sldId id="295"/>
            <p14:sldId id="296"/>
            <p14:sldId id="297"/>
          </p14:sldIdLst>
        </p14:section>
        <p14:section name="Gephi Introduction" id="{7778FDF7-BC0D-4948-B9EF-B2507E0853FB}">
          <p14:sldIdLst>
            <p14:sldId id="269"/>
            <p14:sldId id="262"/>
            <p14:sldId id="273"/>
            <p14:sldId id="256"/>
            <p14:sldId id="276"/>
            <p14:sldId id="274"/>
            <p14:sldId id="270"/>
            <p14:sldId id="271"/>
            <p14:sldId id="265"/>
            <p14:sldId id="272"/>
          </p14:sldIdLst>
        </p14:section>
        <p14:section name="Gephi's Components" id="{E958585D-1B90-4461-B3FA-C01477E207F0}">
          <p14:sldIdLst>
            <p14:sldId id="282"/>
            <p14:sldId id="281"/>
            <p14:sldId id="288"/>
            <p14:sldId id="277"/>
            <p14:sldId id="278"/>
            <p14:sldId id="279"/>
          </p14:sldIdLst>
        </p14:section>
        <p14:section name="Loading Data" id="{EC287C0A-9C8C-4B24-B3ED-9E82AAE0C47B}">
          <p14:sldIdLst>
            <p14:sldId id="287"/>
            <p14:sldId id="266"/>
            <p14:sldId id="280"/>
            <p14:sldId id="283"/>
            <p14:sldId id="286"/>
            <p14:sldId id="284"/>
            <p14:sldId id="285"/>
            <p14:sldId id="289"/>
            <p14:sldId id="290"/>
            <p14:sldId id="291"/>
          </p14:sldIdLst>
        </p14:section>
        <p14:section name="Plugins" id="{6DAC1843-DCFF-4527-BD5B-9D00D00EE4B2}">
          <p14:sldIdLst>
            <p14:sldId id="292"/>
            <p14:sldId id="327"/>
            <p14:sldId id="329"/>
          </p14:sldIdLst>
        </p14:section>
        <p14:section name="Co-Authorship Analysis" id="{631BE8D2-CA04-4619-9A89-7AC1BEC2FB36}">
          <p14:sldIdLst>
            <p14:sldId id="326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nda, Michael Patrick" initials="GMP" lastIdx="11" clrIdx="0">
    <p:extLst>
      <p:ext uri="{19B8F6BF-5375-455C-9EA6-DF929625EA0E}">
        <p15:presenceInfo xmlns:p15="http://schemas.microsoft.com/office/powerpoint/2012/main" userId="S-1-5-21-1085031214-1292428093-527237240-12286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93" autoAdjust="0"/>
  </p:normalViewPr>
  <p:slideViewPr>
    <p:cSldViewPr>
      <p:cViewPr>
        <p:scale>
          <a:sx n="91" d="100"/>
          <a:sy n="91" d="100"/>
        </p:scale>
        <p:origin x="69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2502" y="5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6-10T15:06:25.307" idx="1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4A310-C49A-4521-96C0-93D3ADC6649B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C18DF-3E24-4DA1-B8B1-0F6AD8A0B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67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sure to explain the network visualization a bit more in-depth</a:t>
            </a:r>
            <a:r>
              <a:rPr lang="en-US" baseline="0" dirty="0" smtClean="0"/>
              <a:t> e.g. what do the different sizes of the nodes represent, the thicknesses of the lines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CB714-8879-4563-8249-23D06A1A2EF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67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none" dirty="0" smtClean="0">
                <a:solidFill>
                  <a:srgbClr val="000000"/>
                </a:solidFill>
              </a:rPr>
              <a:t>Incidence Matrices – relational incidence </a:t>
            </a:r>
          </a:p>
          <a:p>
            <a:r>
              <a:rPr lang="en-US" u="none" dirty="0" smtClean="0">
                <a:solidFill>
                  <a:srgbClr val="000000"/>
                </a:solidFill>
              </a:rPr>
              <a:t>Adjacency Matrices – node closeness/neighborhoods</a:t>
            </a:r>
          </a:p>
          <a:p>
            <a:r>
              <a:rPr lang="en-US" u="none" dirty="0" smtClean="0">
                <a:solidFill>
                  <a:srgbClr val="000000"/>
                </a:solidFill>
              </a:rPr>
              <a:t>Distance Matrices – node shortest path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40776-8CD3-4A54-9DE2-68975C03DD9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87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7/6/2012 and 8/7/2013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C18DF-3E24-4DA1-B8B1-0F6AD8A0B8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94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C18DF-3E24-4DA1-B8B1-0F6AD8A0B8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0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528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1308-87A3-4A5F-A1F8-B2FC1CD1B253}" type="datetime1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71800" y="0"/>
            <a:ext cx="61722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548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F8459-5195-41C1-9D4C-CA4F5CC660A8}" type="datetime1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08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D0EA-E89F-4F03-A0A2-84CB3CD4400A}" type="datetime1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77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4AC5D7-6AB7-4DB7-B4D7-20411296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1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7D484-147D-482D-9674-203DEB79AAE6}" type="datetime1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01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382D-734F-4D61-84B3-4A4C95827FB7}" type="datetime1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2971800" y="0"/>
            <a:ext cx="617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271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8DD2-E026-4F41-9ADB-284D2339C922}" type="datetime1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9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A641-6832-43F4-9061-36CEFE6DAA37}" type="datetime1">
              <a:rPr lang="en-US" smtClean="0"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53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81-1D72-4455-9631-62C42FF14E2B}" type="datetime1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11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AF04-A803-47B3-BF73-8842129B9130}" type="datetime1">
              <a:rPr lang="en-US" smtClean="0"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0"/>
            <a:ext cx="61722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660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5562600" cy="685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838200"/>
            <a:ext cx="3008313" cy="5287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7996E-1C6A-42C7-8374-0C17053D9DBC}" type="datetime1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84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914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B5DD-A96D-4CA9-B12C-88A72DB62104}" type="datetime1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971800" y="0"/>
            <a:ext cx="617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06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b="9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1800" y="0"/>
            <a:ext cx="617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CC0E7-C1F1-44E1-B93A-3F85E005E686}" type="datetime1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AC5D7-6AB7-4DB7-B4D7-20411296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ephi.wordpress.com/2015/06/02/improving-the-gephi-user-experienc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ephi/gephi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github.com/gephi/gephi/releases/tag/v0.9.0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ephi.org/users/detect-and-fix-graphical-problems/" TargetMode="External"/><Relationship Id="rId2" Type="http://schemas.openxmlformats.org/officeDocument/2006/relationships/hyperlink" Target="https://gephi.org/users/install/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github.com/gephi/gephi/issues" TargetMode="External"/><Relationship Id="rId7" Type="http://schemas.openxmlformats.org/officeDocument/2006/relationships/hyperlink" Target="http://forum-gephi.org/" TargetMode="External"/><Relationship Id="rId2" Type="http://schemas.openxmlformats.org/officeDocument/2006/relationships/hyperlink" Target="https://gephi.org/users/support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gephi.org/developers/" TargetMode="External"/><Relationship Id="rId5" Type="http://schemas.openxmlformats.org/officeDocument/2006/relationships/hyperlink" Target="https://gephi.org/users/contribute/" TargetMode="External"/><Relationship Id="rId4" Type="http://schemas.openxmlformats.org/officeDocument/2006/relationships/hyperlink" Target="https://gephi.org/users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ai.org/ocs/index.php/ICWSM/09/paper/view/154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ephi/gephi/wiki/GUI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github.com/gephi/gephi/wiki/How-to-import-from-RDBM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ephi/gephi/wiki/Import-CSV-Data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gephi.org/plugins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66.png"/><Relationship Id="rId4" Type="http://schemas.openxmlformats.org/officeDocument/2006/relationships/image" Target="../media/image7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3400" y="1145779"/>
            <a:ext cx="8153400" cy="27432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Gephi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An 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nteractive 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etwork 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nalysis and visualization tool</a:t>
            </a: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Michael Ginda</a:t>
            </a: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Senior Research Analyst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152588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Cyberinfrastructure for Network Science Center</a:t>
            </a:r>
          </a:p>
          <a:p>
            <a:r>
              <a:rPr lang="en-US" dirty="0" smtClean="0"/>
              <a:t>School of Informatics, Computing, and Engineering</a:t>
            </a:r>
          </a:p>
          <a:p>
            <a:r>
              <a:rPr lang="en-US" dirty="0" smtClean="0"/>
              <a:t>Indiana University, Bloomington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30000" r="31250" b="23333"/>
          <a:stretch/>
        </p:blipFill>
        <p:spPr>
          <a:xfrm>
            <a:off x="5105400" y="4047530"/>
            <a:ext cx="3276600" cy="215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6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057400"/>
            <a:ext cx="7086600" cy="3048000"/>
          </a:xfrm>
        </p:spPr>
        <p:txBody>
          <a:bodyPr>
            <a:normAutofit fontScale="40000" lnSpcReduction="20000"/>
          </a:bodyPr>
          <a:lstStyle/>
          <a:p>
            <a:r>
              <a:rPr lang="en-US" sz="7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"…for many users </a:t>
            </a:r>
            <a:r>
              <a:rPr lang="en-US" sz="7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Gephi</a:t>
            </a:r>
            <a:r>
              <a:rPr lang="en-US" sz="7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is confusing. Geeks of a masochistic tendency may love the tool as a result of digital Stockholm Syndrome, but the bulk of users that could benefit from </a:t>
            </a:r>
            <a:r>
              <a:rPr lang="en-US" sz="7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Gephi</a:t>
            </a:r>
            <a:r>
              <a:rPr lang="en-US" sz="7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find it to be confusing and opaque."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From &lt;</a:t>
            </a:r>
            <a:r>
              <a:rPr lang="en-US" dirty="0">
                <a:hlinkClick r:id="rId3"/>
              </a:rPr>
              <a:t>https://gephi.wordpress.com/2015/06/02/improving-the-gephi-user-experience/</a:t>
            </a:r>
            <a:r>
              <a:rPr lang="en-US" dirty="0"/>
              <a:t>&gt;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3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overview of the features…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447800"/>
            <a:ext cx="4876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Exploratory Network Analysis</a:t>
            </a:r>
          </a:p>
          <a:p>
            <a:pPr lvl="1"/>
            <a:r>
              <a:rPr lang="en-US" dirty="0" smtClean="0"/>
              <a:t>Static and Dynamic Networks</a:t>
            </a:r>
          </a:p>
          <a:p>
            <a:r>
              <a:rPr lang="en-US" dirty="0" smtClean="0"/>
              <a:t>Visualization </a:t>
            </a:r>
          </a:p>
          <a:p>
            <a:pPr lvl="1"/>
            <a:r>
              <a:rPr lang="en-US" dirty="0" smtClean="0"/>
              <a:t>Node &amp; Edge Size, Color, &amp; Labels</a:t>
            </a:r>
          </a:p>
          <a:p>
            <a:pPr lvl="1"/>
            <a:r>
              <a:rPr lang="en-US" dirty="0" smtClean="0"/>
              <a:t>Layout algorithms</a:t>
            </a:r>
          </a:p>
          <a:p>
            <a:r>
              <a:rPr lang="en-US" dirty="0" smtClean="0"/>
              <a:t>Filtering and Partitioning</a:t>
            </a:r>
          </a:p>
          <a:p>
            <a:r>
              <a:rPr lang="en-US" dirty="0" smtClean="0"/>
              <a:t>Cluster Analysis</a:t>
            </a:r>
          </a:p>
          <a:p>
            <a:r>
              <a:rPr lang="en-US" dirty="0" smtClean="0"/>
              <a:t>Loads and exports a variety of network formats</a:t>
            </a:r>
          </a:p>
          <a:p>
            <a:pPr lvl="1"/>
            <a:r>
              <a:rPr lang="en-US" dirty="0" smtClean="0"/>
              <a:t>Streaming Graphs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7800"/>
            <a:ext cx="4041775" cy="3951288"/>
          </a:xfrm>
        </p:spPr>
        <p:txBody>
          <a:bodyPr/>
          <a:lstStyle/>
          <a:p>
            <a:r>
              <a:rPr lang="en-US" dirty="0"/>
              <a:t>Extensible Plugin Library</a:t>
            </a:r>
          </a:p>
          <a:p>
            <a:r>
              <a:rPr lang="en-US" dirty="0"/>
              <a:t>Save raster and vector </a:t>
            </a:r>
            <a:r>
              <a:rPr lang="en-US" dirty="0" smtClean="0"/>
              <a:t>graphics</a:t>
            </a:r>
          </a:p>
          <a:p>
            <a:r>
              <a:rPr lang="en-US" dirty="0" smtClean="0"/>
              <a:t>Open source tool</a:t>
            </a:r>
          </a:p>
          <a:p>
            <a:pPr lvl="1"/>
            <a:r>
              <a:rPr lang="en-US" dirty="0" err="1" smtClean="0">
                <a:hlinkClick r:id="rId2"/>
              </a:rPr>
              <a:t>Gephi</a:t>
            </a:r>
            <a:r>
              <a:rPr lang="en-US" dirty="0" smtClean="0">
                <a:hlinkClick r:id="rId2"/>
              </a:rPr>
              <a:t> GitHub</a:t>
            </a:r>
            <a:endParaRPr lang="en-US" dirty="0" smtClean="0"/>
          </a:p>
          <a:p>
            <a:r>
              <a:rPr lang="en-US" dirty="0" smtClean="0"/>
              <a:t>Large user community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Downloading and Installing </a:t>
            </a:r>
            <a:r>
              <a:rPr lang="en-US" dirty="0" err="1" smtClean="0"/>
              <a:t>Gephi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91399288"/>
              </p:ext>
            </p:extLst>
          </p:nvPr>
        </p:nvGraphicFramePr>
        <p:xfrm>
          <a:off x="1524000" y="3276600"/>
          <a:ext cx="5410200" cy="2514599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677167024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112686175"/>
                    </a:ext>
                  </a:extLst>
                </a:gridCol>
              </a:tblGrid>
              <a:tr h="871927">
                <a:tc>
                  <a:txBody>
                    <a:bodyPr/>
                    <a:lstStyle/>
                    <a:p>
                      <a:r>
                        <a:rPr lang="en-US" sz="2400" dirty="0"/>
                        <a:t>Network size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(nodes + edges)</a:t>
                      </a:r>
                    </a:p>
                  </a:txBody>
                  <a:tcPr marL="44909" marR="44909" marT="22454" marB="22454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~Memory suggested</a:t>
                      </a:r>
                    </a:p>
                  </a:txBody>
                  <a:tcPr marL="44909" marR="44909" marT="22454" marB="22454" anchor="ctr"/>
                </a:tc>
                <a:extLst>
                  <a:ext uri="{0D108BD9-81ED-4DB2-BD59-A6C34878D82A}">
                    <a16:rowId xmlns:a16="http://schemas.microsoft.com/office/drawing/2014/main" val="1629638465"/>
                  </a:ext>
                </a:extLst>
              </a:tr>
              <a:tr h="348145">
                <a:tc>
                  <a:txBody>
                    <a:bodyPr/>
                    <a:lstStyle/>
                    <a:p>
                      <a:r>
                        <a:rPr lang="en-US" sz="2400" dirty="0"/>
                        <a:t>~1000</a:t>
                      </a:r>
                    </a:p>
                  </a:txBody>
                  <a:tcPr marL="44909" marR="44909" marT="22454" marB="22454"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128mo</a:t>
                      </a:r>
                    </a:p>
                  </a:txBody>
                  <a:tcPr marL="44909" marR="44909" marT="22454" marB="22454" anchor="ctr"/>
                </a:tc>
                <a:extLst>
                  <a:ext uri="{0D108BD9-81ED-4DB2-BD59-A6C34878D82A}">
                    <a16:rowId xmlns:a16="http://schemas.microsoft.com/office/drawing/2014/main" val="1491124873"/>
                  </a:ext>
                </a:extLst>
              </a:tr>
              <a:tr h="348145">
                <a:tc>
                  <a:txBody>
                    <a:bodyPr/>
                    <a:lstStyle/>
                    <a:p>
                      <a:r>
                        <a:rPr lang="en-US" sz="2400"/>
                        <a:t>~10,000</a:t>
                      </a:r>
                    </a:p>
                  </a:txBody>
                  <a:tcPr marL="44909" marR="44909" marT="22454" marB="22454"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512mo</a:t>
                      </a:r>
                    </a:p>
                  </a:txBody>
                  <a:tcPr marL="44909" marR="44909" marT="22454" marB="22454" anchor="ctr"/>
                </a:tc>
                <a:extLst>
                  <a:ext uri="{0D108BD9-81ED-4DB2-BD59-A6C34878D82A}">
                    <a16:rowId xmlns:a16="http://schemas.microsoft.com/office/drawing/2014/main" val="781026014"/>
                  </a:ext>
                </a:extLst>
              </a:tr>
              <a:tr h="348145">
                <a:tc>
                  <a:txBody>
                    <a:bodyPr/>
                    <a:lstStyle/>
                    <a:p>
                      <a:r>
                        <a:rPr lang="en-US" sz="2400"/>
                        <a:t>~100,000</a:t>
                      </a:r>
                    </a:p>
                  </a:txBody>
                  <a:tcPr marL="44909" marR="44909" marT="22454" marB="22454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2go</a:t>
                      </a:r>
                    </a:p>
                  </a:txBody>
                  <a:tcPr marL="44909" marR="44909" marT="22454" marB="22454" anchor="ctr"/>
                </a:tc>
                <a:extLst>
                  <a:ext uri="{0D108BD9-81ED-4DB2-BD59-A6C34878D82A}">
                    <a16:rowId xmlns:a16="http://schemas.microsoft.com/office/drawing/2014/main" val="3861617122"/>
                  </a:ext>
                </a:extLst>
              </a:tr>
              <a:tr h="348145">
                <a:tc>
                  <a:txBody>
                    <a:bodyPr/>
                    <a:lstStyle/>
                    <a:p>
                      <a:r>
                        <a:rPr lang="en-US" sz="2400"/>
                        <a:t>~1M</a:t>
                      </a:r>
                    </a:p>
                  </a:txBody>
                  <a:tcPr marL="44909" marR="44909" marT="22454" marB="22454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&gt;8go</a:t>
                      </a:r>
                    </a:p>
                  </a:txBody>
                  <a:tcPr marL="44909" marR="44909" marT="22454" marB="22454" anchor="ctr"/>
                </a:tc>
                <a:extLst>
                  <a:ext uri="{0D108BD9-81ED-4DB2-BD59-A6C34878D82A}">
                    <a16:rowId xmlns:a16="http://schemas.microsoft.com/office/drawing/2014/main" val="596303464"/>
                  </a:ext>
                </a:extLst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1545431"/>
            <a:ext cx="7467600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Hardware and System Requirements</a:t>
            </a:r>
          </a:p>
          <a:p>
            <a:r>
              <a:rPr lang="en-US" dirty="0"/>
              <a:t>500 MHz CPU + 128 MB RAM + OpenGL 1.2</a:t>
            </a:r>
          </a:p>
          <a:p>
            <a:r>
              <a:rPr lang="en-US" dirty="0" smtClean="0"/>
              <a:t>Requires </a:t>
            </a:r>
            <a:r>
              <a:rPr lang="en-US" dirty="0"/>
              <a:t>Java version 7 and </a:t>
            </a:r>
            <a:r>
              <a:rPr lang="en-US" dirty="0" smtClean="0"/>
              <a:t>later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12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4000" y="58674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Table 1: Recommended </a:t>
            </a:r>
            <a:r>
              <a:rPr lang="en-US" sz="1600" dirty="0" err="1" smtClean="0"/>
              <a:t>Gephi</a:t>
            </a:r>
            <a:r>
              <a:rPr lang="en-US" sz="1600" dirty="0" smtClean="0"/>
              <a:t> Memory Settings based on the size of the network being analyzed and visualized.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2351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879992" y="5916613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hlinkClick r:id="rId2"/>
              </a:rPr>
              <a:t>Downloading </a:t>
            </a:r>
            <a:r>
              <a:rPr lang="en-US" sz="3200" dirty="0" err="1" smtClean="0">
                <a:hlinkClick r:id="rId2"/>
              </a:rPr>
              <a:t>Gephi</a:t>
            </a:r>
            <a:r>
              <a:rPr lang="en-US" sz="3200" dirty="0" smtClean="0">
                <a:hlinkClick r:id="rId2"/>
              </a:rPr>
              <a:t> 0.9.0</a:t>
            </a:r>
            <a:endParaRPr lang="en-US" sz="3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71800" y="0"/>
            <a:ext cx="6172200" cy="68580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Downloading and Installing </a:t>
            </a:r>
            <a:r>
              <a:rPr lang="en-US" dirty="0" err="1" smtClean="0"/>
              <a:t>Gephi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" b="1758"/>
          <a:stretch>
            <a:fillRect/>
          </a:stretch>
        </p:blipFill>
        <p:spPr>
          <a:xfrm>
            <a:off x="1447800" y="990600"/>
            <a:ext cx="6350784" cy="4763088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3615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Gephi</a:t>
            </a:r>
            <a:r>
              <a:rPr lang="en-US" dirty="0"/>
              <a:t> Troubleshooting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000" y="971578"/>
            <a:ext cx="4041775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Gephi</a:t>
            </a:r>
            <a:r>
              <a:rPr lang="en-US" dirty="0" smtClean="0"/>
              <a:t> Troubleshooting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75" y="1676400"/>
            <a:ext cx="8077200" cy="4297363"/>
          </a:xfrm>
        </p:spPr>
        <p:txBody>
          <a:bodyPr>
            <a:normAutofit/>
          </a:bodyPr>
          <a:lstStyle/>
          <a:p>
            <a:r>
              <a:rPr lang="en-US" b="1" dirty="0">
                <a:hlinkClick r:id="rId2"/>
              </a:rPr>
              <a:t>Instructions for Installing </a:t>
            </a:r>
            <a:r>
              <a:rPr lang="en-US" b="1" dirty="0" err="1">
                <a:hlinkClick r:id="rId2"/>
              </a:rPr>
              <a:t>Gephi</a:t>
            </a:r>
            <a:endParaRPr lang="en-US" b="1" dirty="0" smtClean="0"/>
          </a:p>
          <a:p>
            <a:pPr lvl="1"/>
            <a:r>
              <a:rPr lang="en-US" dirty="0" smtClean="0"/>
              <a:t>Installing upgrades of </a:t>
            </a:r>
            <a:r>
              <a:rPr lang="en-US" dirty="0" err="1" smtClean="0"/>
              <a:t>Gephi</a:t>
            </a:r>
            <a:r>
              <a:rPr lang="en-US" dirty="0" smtClean="0"/>
              <a:t> requires uninstalling the prior version of the tool.</a:t>
            </a:r>
          </a:p>
          <a:p>
            <a:pPr lvl="1"/>
            <a:r>
              <a:rPr lang="en-US" dirty="0" smtClean="0"/>
              <a:t>Make sure Java 7 or newer us installed on your machine.</a:t>
            </a:r>
          </a:p>
          <a:p>
            <a:r>
              <a:rPr lang="en-US" b="1" dirty="0">
                <a:hlinkClick r:id="rId2"/>
              </a:rPr>
              <a:t>JVM Creation </a:t>
            </a:r>
            <a:r>
              <a:rPr lang="en-US" b="1" dirty="0" smtClean="0">
                <a:hlinkClick r:id="rId2"/>
              </a:rPr>
              <a:t>failed – see trouble shooting instructions here</a:t>
            </a:r>
            <a:r>
              <a:rPr lang="en-US" b="1" dirty="0" smtClean="0"/>
              <a:t>.</a:t>
            </a:r>
          </a:p>
          <a:p>
            <a:r>
              <a:rPr lang="en-US" b="1" dirty="0" smtClean="0">
                <a:hlinkClick r:id="rId3"/>
              </a:rPr>
              <a:t>Fixing Graphics Cards Issues</a:t>
            </a:r>
            <a:r>
              <a:rPr lang="en-US" b="1" dirty="0" smtClean="0"/>
              <a:t> - </a:t>
            </a:r>
            <a:r>
              <a:rPr lang="en-US" dirty="0" err="1"/>
              <a:t>Gephi</a:t>
            </a:r>
            <a:r>
              <a:rPr lang="en-US" dirty="0"/>
              <a:t> takes its performance by using 3D rendering and applying video games techniques in its built-in graph visualization  </a:t>
            </a:r>
            <a:r>
              <a:rPr lang="en-US" dirty="0" smtClean="0"/>
              <a:t>engine; some </a:t>
            </a:r>
            <a:r>
              <a:rPr lang="en-US" dirty="0"/>
              <a:t>issues </a:t>
            </a:r>
            <a:r>
              <a:rPr lang="en-US" dirty="0" smtClean="0"/>
              <a:t>be caused by particular </a:t>
            </a:r>
            <a:r>
              <a:rPr lang="en-US" dirty="0"/>
              <a:t>hardware and/or configuration.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5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Gephi</a:t>
            </a:r>
            <a:r>
              <a:rPr lang="en-US" dirty="0" smtClean="0"/>
              <a:t> User 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7543800" cy="3951288"/>
          </a:xfrm>
        </p:spPr>
        <p:txBody>
          <a:bodyPr/>
          <a:lstStyle/>
          <a:p>
            <a:r>
              <a:rPr lang="en-US" dirty="0" err="1" smtClean="0"/>
              <a:t>Gephi</a:t>
            </a:r>
            <a:r>
              <a:rPr lang="en-US" dirty="0" smtClean="0"/>
              <a:t> Support -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://gephi.org/users/support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/>
              <a:t>Bug Reporting -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github.com/gephi/gephi/issues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Gephi</a:t>
            </a:r>
            <a:r>
              <a:rPr lang="en-US" dirty="0" smtClean="0"/>
              <a:t> Tutorials - </a:t>
            </a:r>
            <a:r>
              <a:rPr lang="en-US" dirty="0">
                <a:hlinkClick r:id="rId4"/>
              </a:rPr>
              <a:t>https://gephi.org/users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Gephi</a:t>
            </a:r>
            <a:r>
              <a:rPr lang="en-US" dirty="0" smtClean="0"/>
              <a:t> User Community</a:t>
            </a:r>
          </a:p>
          <a:p>
            <a:pPr lvl="1"/>
            <a:r>
              <a:rPr lang="en-US" dirty="0" smtClean="0"/>
              <a:t>Volunteer Opportunities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://gephi.org/users/contribute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Developers - </a:t>
            </a:r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://gephi.org/developers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User Support – </a:t>
            </a:r>
            <a:r>
              <a:rPr lang="en-US" dirty="0">
                <a:hlinkClick r:id="rId7"/>
              </a:rPr>
              <a:t>http://forum-gephi.org/</a:t>
            </a:r>
            <a:r>
              <a:rPr lang="en-US" dirty="0"/>
              <a:t>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381000" y="990600"/>
            <a:ext cx="4041775" cy="639762"/>
          </a:xfrm>
        </p:spPr>
        <p:txBody>
          <a:bodyPr/>
          <a:lstStyle/>
          <a:p>
            <a:r>
              <a:rPr lang="en-US" dirty="0" err="1" smtClean="0"/>
              <a:t>Gephi</a:t>
            </a:r>
            <a:r>
              <a:rPr lang="en-US" dirty="0"/>
              <a:t> </a:t>
            </a:r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9" y="4267200"/>
            <a:ext cx="3486303" cy="25034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5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Gephi’s</a:t>
            </a:r>
            <a:r>
              <a:rPr lang="en-US" dirty="0" smtClean="0"/>
              <a:t> Development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609599" y="1905000"/>
            <a:ext cx="8001001" cy="44513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/>
              <a:t>Gephi</a:t>
            </a:r>
            <a:r>
              <a:rPr lang="en-US" dirty="0"/>
              <a:t> is an open-source network analysis and visualization software package written in Java on the NetBeans </a:t>
            </a:r>
            <a:r>
              <a:rPr lang="en-US" dirty="0" smtClean="0"/>
              <a:t>platform. The first version of </a:t>
            </a:r>
            <a:r>
              <a:rPr lang="en-US" dirty="0" err="1" smtClean="0"/>
              <a:t>Gephi</a:t>
            </a:r>
            <a:r>
              <a:rPr lang="en-US" dirty="0" smtClean="0"/>
              <a:t> was initially released in </a:t>
            </a:r>
            <a:r>
              <a:rPr lang="en-US" dirty="0"/>
              <a:t>2009. </a:t>
            </a:r>
            <a:r>
              <a:rPr lang="en-US" dirty="0" err="1" smtClean="0"/>
              <a:t>Gephi</a:t>
            </a:r>
            <a:r>
              <a:rPr lang="en-US" dirty="0" smtClean="0"/>
              <a:t> was initially </a:t>
            </a:r>
            <a:r>
              <a:rPr lang="en-US" dirty="0"/>
              <a:t>developed by students of the University of Technology of </a:t>
            </a:r>
            <a:r>
              <a:rPr lang="en-US" dirty="0" err="1"/>
              <a:t>Compiègne</a:t>
            </a:r>
            <a:r>
              <a:rPr lang="en-US" dirty="0"/>
              <a:t> (</a:t>
            </a:r>
            <a:r>
              <a:rPr lang="en-US" dirty="0" smtClean="0"/>
              <a:t>UTC) in France.</a:t>
            </a:r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Bastian, M., </a:t>
            </a:r>
            <a:r>
              <a:rPr lang="en-US" dirty="0" err="1"/>
              <a:t>Heymann</a:t>
            </a:r>
            <a:r>
              <a:rPr lang="en-US" dirty="0"/>
              <a:t>, S., </a:t>
            </a:r>
            <a:r>
              <a:rPr lang="en-US" dirty="0" err="1"/>
              <a:t>Jacomy</a:t>
            </a:r>
            <a:r>
              <a:rPr lang="en-US" dirty="0"/>
              <a:t>, M. (2009). </a:t>
            </a:r>
            <a:r>
              <a:rPr lang="en-US" dirty="0" err="1"/>
              <a:t>Gephi</a:t>
            </a:r>
            <a:r>
              <a:rPr lang="en-US" dirty="0"/>
              <a:t>: An open source software for exploring and manipulating networks. AAAI Publications, Third International AAAI Conference on Weblogs and Social Media, retrieved </a:t>
            </a:r>
            <a:r>
              <a:rPr lang="en-US" dirty="0" smtClean="0"/>
              <a:t>2011-11-22.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www.aaai.org/ocs/index.php/ICWSM/09/paper/view/154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2013, the core </a:t>
            </a:r>
            <a:r>
              <a:rPr lang="en-US" dirty="0" err="1"/>
              <a:t>Gephi</a:t>
            </a:r>
            <a:r>
              <a:rPr lang="en-US" dirty="0"/>
              <a:t> development team began a years long process of redesigning the graphical core that powers the tool, as </a:t>
            </a:r>
            <a:r>
              <a:rPr lang="en-US" dirty="0" smtClean="0"/>
              <a:t>well as </a:t>
            </a:r>
            <a:r>
              <a:rPr lang="en-US" dirty="0"/>
              <a:t>improve the user interface of the tool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Version 0.9.0 </a:t>
            </a:r>
            <a:r>
              <a:rPr lang="en-US" dirty="0"/>
              <a:t>launched in </a:t>
            </a:r>
            <a:r>
              <a:rPr lang="en-US" dirty="0" smtClean="0"/>
              <a:t>2015. Prior to this release, users </a:t>
            </a:r>
            <a:r>
              <a:rPr lang="en-US" dirty="0"/>
              <a:t>were facing compatibility issues with </a:t>
            </a:r>
            <a:r>
              <a:rPr lang="en-US" dirty="0" smtClean="0"/>
              <a:t>Java and memory usage issues. The </a:t>
            </a:r>
            <a:r>
              <a:rPr lang="en-US" dirty="0"/>
              <a:t>latest update for the tool was in September 2017 with release of </a:t>
            </a:r>
            <a:r>
              <a:rPr lang="en-US" dirty="0" err="1"/>
              <a:t>Gephi</a:t>
            </a:r>
            <a:r>
              <a:rPr lang="en-US" dirty="0"/>
              <a:t> 0.9.2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transition between versions 0.8.2 and 0.9.0 cause compatibility issues with plugins and errors with networks using older data format specifications.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57200" y="1115711"/>
            <a:ext cx="4041775" cy="639762"/>
          </a:xfrm>
        </p:spPr>
        <p:txBody>
          <a:bodyPr/>
          <a:lstStyle/>
          <a:p>
            <a:r>
              <a:rPr lang="en-US" dirty="0" err="1" smtClean="0"/>
              <a:t>Gephi’s</a:t>
            </a:r>
            <a:r>
              <a:rPr lang="en-US" dirty="0" smtClean="0"/>
              <a:t>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7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 to </a:t>
            </a:r>
            <a:r>
              <a:rPr lang="en-US" dirty="0" err="1" smtClean="0"/>
              <a:t>Gephi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14400" y="2590800"/>
            <a:ext cx="7543800" cy="3124200"/>
          </a:xfrm>
        </p:spPr>
        <p:txBody>
          <a:bodyPr numCol="2">
            <a:normAutofit/>
          </a:bodyPr>
          <a:lstStyle/>
          <a:p>
            <a:r>
              <a:rPr lang="en-US" dirty="0" err="1" smtClean="0"/>
              <a:t>Pajek</a:t>
            </a:r>
            <a:endParaRPr lang="en-US" dirty="0" smtClean="0"/>
          </a:p>
          <a:p>
            <a:r>
              <a:rPr lang="en-US" dirty="0" smtClean="0"/>
              <a:t>GUESS</a:t>
            </a:r>
          </a:p>
          <a:p>
            <a:r>
              <a:rPr lang="en-US" dirty="0" err="1" smtClean="0"/>
              <a:t>CytoScape</a:t>
            </a:r>
            <a:endParaRPr lang="en-US" dirty="0" smtClean="0"/>
          </a:p>
          <a:p>
            <a:r>
              <a:rPr lang="en-US" dirty="0" smtClean="0"/>
              <a:t>UCINET</a:t>
            </a:r>
          </a:p>
          <a:p>
            <a:r>
              <a:rPr lang="en-US" dirty="0" smtClean="0"/>
              <a:t>Sci2</a:t>
            </a:r>
          </a:p>
          <a:p>
            <a:r>
              <a:rPr lang="en-US" dirty="0" err="1" smtClean="0"/>
              <a:t>VOSViewer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 packages</a:t>
            </a:r>
          </a:p>
          <a:p>
            <a:pPr lvl="1"/>
            <a:r>
              <a:rPr lang="en-US" dirty="0" smtClean="0"/>
              <a:t>SNA, </a:t>
            </a:r>
            <a:r>
              <a:rPr lang="en-US" dirty="0" err="1" smtClean="0"/>
              <a:t>iGraph</a:t>
            </a:r>
            <a:r>
              <a:rPr lang="en-US" dirty="0" smtClean="0"/>
              <a:t>, </a:t>
            </a:r>
            <a:r>
              <a:rPr lang="en-US" dirty="0" err="1" smtClean="0"/>
              <a:t>ggnets</a:t>
            </a:r>
            <a:endParaRPr lang="en-US" dirty="0" smtClean="0"/>
          </a:p>
          <a:p>
            <a:r>
              <a:rPr lang="en-US" dirty="0" smtClean="0"/>
              <a:t>Python Libraries</a:t>
            </a:r>
          </a:p>
          <a:p>
            <a:pPr lvl="1"/>
            <a:r>
              <a:rPr lang="en-US" dirty="0" err="1" smtClean="0"/>
              <a:t>NetworkX</a:t>
            </a:r>
            <a:r>
              <a:rPr lang="en-US" dirty="0" smtClean="0"/>
              <a:t>, </a:t>
            </a:r>
            <a:r>
              <a:rPr lang="en-US" dirty="0" err="1" smtClean="0"/>
              <a:t>iGraph</a:t>
            </a:r>
            <a:r>
              <a:rPr lang="en-US" dirty="0" smtClean="0"/>
              <a:t>, </a:t>
            </a:r>
          </a:p>
          <a:p>
            <a:r>
              <a:rPr lang="en-US" dirty="0" smtClean="0"/>
              <a:t>JavaScript</a:t>
            </a:r>
          </a:p>
          <a:p>
            <a:pPr lvl="1"/>
            <a:r>
              <a:rPr lang="en-US" dirty="0" smtClean="0"/>
              <a:t>networkD3.js, </a:t>
            </a:r>
            <a:r>
              <a:rPr lang="en-US" dirty="0" err="1" smtClean="0"/>
              <a:t>ndtv</a:t>
            </a:r>
            <a:r>
              <a:rPr lang="en-US" dirty="0" smtClean="0"/>
              <a:t>, </a:t>
            </a:r>
            <a:r>
              <a:rPr lang="en-US" dirty="0" err="1" smtClean="0"/>
              <a:t>visNetwork</a:t>
            </a:r>
            <a:r>
              <a:rPr lang="en-US" dirty="0" smtClean="0"/>
              <a:t>, angular etc.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57200" y="1524000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Alternative Tools for Network Analysis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2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Visualizations - Considerations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90600" y="1447800"/>
            <a:ext cx="6973094" cy="39512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When visualizing networks, remember that there is no undo or </a:t>
            </a:r>
            <a:r>
              <a:rPr lang="en-US" dirty="0" smtClean="0"/>
              <a:t>ctrl-</a:t>
            </a:r>
            <a:r>
              <a:rPr lang="en-US" dirty="0" smtClean="0"/>
              <a:t>z.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you make a mistake or forget to save your settings, no worries, just…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18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2362200" y="3962400"/>
            <a:ext cx="4041775" cy="2016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Re-Apply,</a:t>
            </a:r>
          </a:p>
          <a:p>
            <a:pPr marL="0" indent="0" algn="ctr">
              <a:buNone/>
            </a:pPr>
            <a:r>
              <a:rPr lang="en-US" sz="3600" dirty="0" smtClean="0"/>
              <a:t>Reset, or</a:t>
            </a:r>
          </a:p>
          <a:p>
            <a:pPr marL="0" indent="0" algn="ctr">
              <a:buNone/>
            </a:pPr>
            <a:r>
              <a:rPr lang="en-US" sz="3600" dirty="0" smtClean="0"/>
              <a:t>Reload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2492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Gephi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Interface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6482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Presentation Overview</a:t>
            </a:r>
          </a:p>
          <a:p>
            <a:pPr marL="0" indent="0">
              <a:buNone/>
            </a:pPr>
            <a:r>
              <a:rPr lang="en-US" sz="2400" dirty="0" smtClean="0"/>
              <a:t>A Brief Introduction to Networks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Downloading and Installing </a:t>
            </a:r>
            <a:r>
              <a:rPr lang="en-US" sz="2400" dirty="0" err="1" smtClean="0"/>
              <a:t>Gephi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Gephi’s</a:t>
            </a:r>
            <a:r>
              <a:rPr lang="en-US" sz="2400" dirty="0" smtClean="0"/>
              <a:t> Development Timeline</a:t>
            </a:r>
          </a:p>
          <a:p>
            <a:pPr marL="0" indent="0">
              <a:buNone/>
            </a:pPr>
            <a:r>
              <a:rPr lang="en-US" sz="2400" dirty="0" smtClean="0"/>
              <a:t>Alternatives to </a:t>
            </a:r>
            <a:r>
              <a:rPr lang="en-US" sz="2400" dirty="0" err="1" smtClean="0"/>
              <a:t>Gephi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Exploring </a:t>
            </a:r>
            <a:r>
              <a:rPr lang="en-US" sz="2400" dirty="0" err="1" smtClean="0"/>
              <a:t>Gephi’s</a:t>
            </a:r>
            <a:r>
              <a:rPr lang="en-US" sz="2400" dirty="0" smtClean="0"/>
              <a:t> Interface</a:t>
            </a:r>
          </a:p>
          <a:p>
            <a:pPr marL="0" indent="0">
              <a:buNone/>
            </a:pPr>
            <a:r>
              <a:rPr lang="en-US" sz="2400" dirty="0" smtClean="0"/>
              <a:t>Loading Data into </a:t>
            </a:r>
            <a:r>
              <a:rPr lang="en-US" sz="2400" dirty="0" err="1" smtClean="0"/>
              <a:t>Gephi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Add Plugins to </a:t>
            </a:r>
            <a:r>
              <a:rPr lang="en-US" sz="2400" smtClean="0"/>
              <a:t>Gephi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Co-Authorship Analysis with</a:t>
            </a:r>
            <a:br>
              <a:rPr lang="en-US" sz="2400" dirty="0" smtClean="0"/>
            </a:br>
            <a:r>
              <a:rPr lang="en-US" sz="2400" dirty="0" smtClean="0"/>
              <a:t>	Sci2 and </a:t>
            </a:r>
            <a:r>
              <a:rPr lang="en-US" sz="2400" dirty="0" err="1" smtClean="0"/>
              <a:t>Gephi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Questions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6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</a:t>
            </a:r>
            <a:r>
              <a:rPr lang="en-US" dirty="0" err="1" smtClean="0"/>
              <a:t>Gephi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8063" b="65714"/>
          <a:stretch/>
        </p:blipFill>
        <p:spPr>
          <a:xfrm>
            <a:off x="914400" y="1219200"/>
            <a:ext cx="1885950" cy="205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15341" y="1371600"/>
            <a:ext cx="4223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 your desktop or applications directory, find the </a:t>
            </a:r>
            <a:r>
              <a:rPr lang="en-US" sz="2400" dirty="0" err="1" smtClean="0"/>
              <a:t>Gephi</a:t>
            </a:r>
            <a:r>
              <a:rPr lang="en-US" sz="2400" dirty="0" smtClean="0"/>
              <a:t> icon and run the </a:t>
            </a:r>
            <a:r>
              <a:rPr lang="en-US" sz="2400" dirty="0"/>
              <a:t>tool.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098" y="2855727"/>
            <a:ext cx="5409702" cy="36667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1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Gephi</a:t>
            </a:r>
            <a:r>
              <a:rPr lang="en-US" dirty="0"/>
              <a:t>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err="1"/>
              <a:t>Gephi</a:t>
            </a:r>
            <a:r>
              <a:rPr lang="en-US" dirty="0"/>
              <a:t> </a:t>
            </a:r>
            <a:r>
              <a:rPr lang="en-US" dirty="0" smtClean="0"/>
              <a:t>tool layout and visualization framework:</a:t>
            </a:r>
            <a:br>
              <a:rPr lang="en-US" dirty="0" smtClean="0"/>
            </a:br>
            <a:r>
              <a:rPr lang="en-US" dirty="0" smtClean="0"/>
              <a:t>user </a:t>
            </a:r>
            <a:r>
              <a:rPr lang="en-US" dirty="0"/>
              <a:t>is free to rearrange the </a:t>
            </a:r>
            <a:r>
              <a:rPr lang="en-US" dirty="0" smtClean="0"/>
              <a:t>environment, move </a:t>
            </a:r>
            <a:r>
              <a:rPr lang="en-US" dirty="0"/>
              <a:t>panels, show/hide windows, etc.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GUI is set by default for three task families grouped as Overview, Data Laboratory and Preview.</a:t>
            </a:r>
          </a:p>
          <a:p>
            <a:r>
              <a:rPr lang="en-US" b="1" dirty="0" smtClean="0"/>
              <a:t>Overview</a:t>
            </a:r>
            <a:r>
              <a:rPr lang="en-US" dirty="0"/>
              <a:t>: </a:t>
            </a:r>
            <a:r>
              <a:rPr lang="en-US" dirty="0" smtClean="0"/>
              <a:t>graph analysis and </a:t>
            </a:r>
            <a:r>
              <a:rPr lang="en-US" dirty="0"/>
              <a:t>manipulation mode.</a:t>
            </a:r>
          </a:p>
          <a:p>
            <a:r>
              <a:rPr lang="en-US" b="1" dirty="0"/>
              <a:t>Data Laboratory</a:t>
            </a:r>
            <a:r>
              <a:rPr lang="en-US" dirty="0"/>
              <a:t>: data </a:t>
            </a:r>
            <a:r>
              <a:rPr lang="en-US" dirty="0" smtClean="0"/>
              <a:t>tables.</a:t>
            </a:r>
            <a:endParaRPr lang="en-US" dirty="0"/>
          </a:p>
          <a:p>
            <a:r>
              <a:rPr lang="en-US" b="1" dirty="0"/>
              <a:t>Preview</a:t>
            </a:r>
            <a:r>
              <a:rPr lang="en-US" dirty="0"/>
              <a:t>: visual tuning before </a:t>
            </a:r>
            <a:r>
              <a:rPr lang="en-US" dirty="0" err="1" smtClean="0"/>
              <a:t>vectorial</a:t>
            </a:r>
            <a:r>
              <a:rPr lang="en-US" dirty="0" smtClean="0"/>
              <a:t>/raster </a:t>
            </a:r>
            <a:r>
              <a:rPr lang="en-US" dirty="0"/>
              <a:t>export.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github.com/gephi/gephi/wiki/GUI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5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5"/>
          <a:stretch/>
        </p:blipFill>
        <p:spPr>
          <a:xfrm>
            <a:off x="466884" y="993897"/>
            <a:ext cx="8172088" cy="5154083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Gephi</a:t>
            </a:r>
            <a:r>
              <a:rPr lang="en-US" dirty="0" smtClean="0"/>
              <a:t> Interface: Overview Pane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22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64256" y="1600200"/>
            <a:ext cx="1676400" cy="1981200"/>
            <a:chOff x="685800" y="1524000"/>
            <a:chExt cx="1676400" cy="1981200"/>
          </a:xfrm>
        </p:grpSpPr>
        <p:sp>
          <p:nvSpPr>
            <p:cNvPr id="8" name="Rectangle 7"/>
            <p:cNvSpPr/>
            <p:nvPr/>
          </p:nvSpPr>
          <p:spPr>
            <a:xfrm>
              <a:off x="685800" y="1524000"/>
              <a:ext cx="1676400" cy="1981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8960" y="1883560"/>
              <a:ext cx="1606770" cy="15696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Pane lets user control size and color of nodes and edges based on network partitions, node and edge rankings, and clustering results and scale values to splines.</a:t>
              </a:r>
              <a:endParaRPr lang="en-US" sz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4256" y="3581400"/>
            <a:ext cx="1676400" cy="2514600"/>
            <a:chOff x="685800" y="3505200"/>
            <a:chExt cx="1676400" cy="2590800"/>
          </a:xfrm>
        </p:grpSpPr>
        <p:sp>
          <p:nvSpPr>
            <p:cNvPr id="9" name="Rectangle 8"/>
            <p:cNvSpPr/>
            <p:nvPr/>
          </p:nvSpPr>
          <p:spPr>
            <a:xfrm>
              <a:off x="685800" y="3505200"/>
              <a:ext cx="1676400" cy="25908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5530" y="4054764"/>
              <a:ext cx="1600200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Pane lets user select a network layout, and adjust the layout algorithm parameters</a:t>
              </a:r>
              <a:endParaRPr lang="en-US" sz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157338" y="2693124"/>
            <a:ext cx="1479005" cy="2985189"/>
            <a:chOff x="6781800" y="2438400"/>
            <a:chExt cx="1500026" cy="3657600"/>
          </a:xfrm>
        </p:grpSpPr>
        <p:sp>
          <p:nvSpPr>
            <p:cNvPr id="10" name="Rectangle 9"/>
            <p:cNvSpPr/>
            <p:nvPr/>
          </p:nvSpPr>
          <p:spPr>
            <a:xfrm>
              <a:off x="6781800" y="2438400"/>
              <a:ext cx="1500026" cy="36576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99277" y="3907771"/>
              <a:ext cx="1446474" cy="17723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Pane contains network statistical analysis algorithms. And network filters for subsets and partitioning based on node and edge variables</a:t>
              </a:r>
              <a:endParaRPr lang="en-US" sz="11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57339" y="1600200"/>
            <a:ext cx="1500026" cy="884555"/>
            <a:chOff x="6781800" y="1524000"/>
            <a:chExt cx="1500026" cy="884555"/>
          </a:xfrm>
        </p:grpSpPr>
        <p:sp>
          <p:nvSpPr>
            <p:cNvPr id="22" name="Rectangle 21"/>
            <p:cNvSpPr/>
            <p:nvPr/>
          </p:nvSpPr>
          <p:spPr>
            <a:xfrm>
              <a:off x="6781800" y="1524000"/>
              <a:ext cx="1500026" cy="884555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53633" y="1966277"/>
              <a:ext cx="1371600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Basic network stats and filter stats.</a:t>
              </a:r>
              <a:endParaRPr lang="en-US" sz="11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147225" y="1858451"/>
            <a:ext cx="4101662" cy="1875349"/>
            <a:chOff x="2362200" y="1518149"/>
            <a:chExt cx="4101662" cy="1682251"/>
          </a:xfrm>
        </p:grpSpPr>
        <p:sp>
          <p:nvSpPr>
            <p:cNvPr id="12" name="Rectangle 11"/>
            <p:cNvSpPr/>
            <p:nvPr/>
          </p:nvSpPr>
          <p:spPr>
            <a:xfrm>
              <a:off x="2362200" y="1539875"/>
              <a:ext cx="228600" cy="1660525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77662" y="1518149"/>
              <a:ext cx="3886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Tools let you select nodes and edges, and color nodes and edges based on paths.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147225" y="5036308"/>
            <a:ext cx="2756338" cy="642005"/>
            <a:chOff x="2362200" y="5113496"/>
            <a:chExt cx="2756338" cy="731044"/>
          </a:xfrm>
        </p:grpSpPr>
        <p:sp>
          <p:nvSpPr>
            <p:cNvPr id="13" name="Rectangle 12"/>
            <p:cNvSpPr/>
            <p:nvPr/>
          </p:nvSpPr>
          <p:spPr>
            <a:xfrm>
              <a:off x="2362200" y="5113496"/>
              <a:ext cx="228600" cy="731044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603938" y="5173640"/>
              <a:ext cx="251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These tools let you re-center the network, and rest color, size and label attributes.</a:t>
              </a:r>
              <a:endParaRPr lang="en-US" sz="1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147712" y="5742608"/>
            <a:ext cx="4419600" cy="732334"/>
            <a:chOff x="2362200" y="5867400"/>
            <a:chExt cx="4419600" cy="732334"/>
          </a:xfrm>
        </p:grpSpPr>
        <p:sp>
          <p:nvSpPr>
            <p:cNvPr id="14" name="Rectangle 13"/>
            <p:cNvSpPr/>
            <p:nvPr/>
          </p:nvSpPr>
          <p:spPr>
            <a:xfrm>
              <a:off x="2362200" y="5867400"/>
              <a:ext cx="4419600" cy="206375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24289" y="6138069"/>
              <a:ext cx="4343400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Tools let you adjust network labels attributes, and take snapshots of the graph viewer.</a:t>
              </a:r>
              <a:endParaRPr lang="en-US" sz="12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291270" y="5948983"/>
            <a:ext cx="1624130" cy="589177"/>
            <a:chOff x="7483084" y="5989760"/>
            <a:chExt cx="1624130" cy="429807"/>
          </a:xfrm>
        </p:grpSpPr>
        <p:sp>
          <p:nvSpPr>
            <p:cNvPr id="11" name="Rectangle 10"/>
            <p:cNvSpPr/>
            <p:nvPr/>
          </p:nvSpPr>
          <p:spPr>
            <a:xfrm>
              <a:off x="8008090" y="5989760"/>
              <a:ext cx="814226" cy="128588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483084" y="6142568"/>
              <a:ext cx="1624130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Navigate workspaces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3939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7590561" cy="5135563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23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Gephi</a:t>
            </a:r>
            <a:r>
              <a:rPr lang="en-US" dirty="0"/>
              <a:t> Interface: Data </a:t>
            </a:r>
            <a:r>
              <a:rPr lang="en-US" dirty="0" smtClean="0"/>
              <a:t>Laboratory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04800" y="1600200"/>
            <a:ext cx="1371600" cy="1211997"/>
            <a:chOff x="304800" y="1600200"/>
            <a:chExt cx="1371600" cy="1211997"/>
          </a:xfrm>
        </p:grpSpPr>
        <p:sp>
          <p:nvSpPr>
            <p:cNvPr id="7" name="Rectangle 6"/>
            <p:cNvSpPr/>
            <p:nvPr/>
          </p:nvSpPr>
          <p:spPr>
            <a:xfrm>
              <a:off x="685800" y="1600200"/>
              <a:ext cx="990600" cy="304800"/>
            </a:xfrm>
            <a:prstGeom prst="rect">
              <a:avLst/>
            </a:prstGeom>
            <a:no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4800" y="1981200"/>
              <a:ext cx="1371600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Select the node or edge lists data, and configure the sheet</a:t>
              </a:r>
              <a:endParaRPr lang="en-US" sz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76400" y="1600200"/>
            <a:ext cx="2971800" cy="1211997"/>
            <a:chOff x="1676400" y="1600200"/>
            <a:chExt cx="2971800" cy="1211997"/>
          </a:xfrm>
        </p:grpSpPr>
        <p:sp>
          <p:nvSpPr>
            <p:cNvPr id="8" name="Rectangle 7"/>
            <p:cNvSpPr/>
            <p:nvPr/>
          </p:nvSpPr>
          <p:spPr>
            <a:xfrm>
              <a:off x="1676400" y="1600200"/>
              <a:ext cx="2971800" cy="304800"/>
            </a:xfrm>
            <a:prstGeom prst="rect">
              <a:avLst/>
            </a:prstGeom>
            <a:no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99260" y="1981200"/>
              <a:ext cx="2948940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Add node edges, imports data (nodes and edges lists) to create new networks in blank workspaces, and exports data tables for a network. </a:t>
              </a:r>
              <a:endParaRPr lang="en-US" sz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00799" y="1615440"/>
            <a:ext cx="1951762" cy="1006058"/>
            <a:chOff x="6400799" y="1615440"/>
            <a:chExt cx="1951762" cy="1006058"/>
          </a:xfrm>
        </p:grpSpPr>
        <p:sp>
          <p:nvSpPr>
            <p:cNvPr id="9" name="Rectangle 8"/>
            <p:cNvSpPr/>
            <p:nvPr/>
          </p:nvSpPr>
          <p:spPr>
            <a:xfrm>
              <a:off x="6400799" y="1615440"/>
              <a:ext cx="1851661" cy="281940"/>
            </a:xfrm>
            <a:prstGeom prst="rect">
              <a:avLst/>
            </a:prstGeom>
            <a:no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00799" y="1975167"/>
              <a:ext cx="1951762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 REGEX filter for nodes and edges table columns in data table.</a:t>
              </a:r>
              <a:endParaRPr lang="en-US" sz="1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3400" y="5085676"/>
            <a:ext cx="1981200" cy="1086524"/>
            <a:chOff x="533400" y="5085676"/>
            <a:chExt cx="1981200" cy="1086524"/>
          </a:xfrm>
        </p:grpSpPr>
        <p:sp>
          <p:nvSpPr>
            <p:cNvPr id="10" name="Rectangle 9"/>
            <p:cNvSpPr/>
            <p:nvPr/>
          </p:nvSpPr>
          <p:spPr>
            <a:xfrm>
              <a:off x="1676400" y="5638800"/>
              <a:ext cx="838200" cy="533400"/>
            </a:xfrm>
            <a:prstGeom prst="rect">
              <a:avLst/>
            </a:prstGeom>
            <a:no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3400" y="5085676"/>
              <a:ext cx="1951762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Adds &amp; Merge data column tools</a:t>
              </a:r>
              <a:endParaRPr lang="en-US" sz="12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14600" y="5271701"/>
            <a:ext cx="1981200" cy="900499"/>
            <a:chOff x="2514600" y="5271701"/>
            <a:chExt cx="1981200" cy="900499"/>
          </a:xfrm>
        </p:grpSpPr>
        <p:sp>
          <p:nvSpPr>
            <p:cNvPr id="11" name="Rectangle 10"/>
            <p:cNvSpPr/>
            <p:nvPr/>
          </p:nvSpPr>
          <p:spPr>
            <a:xfrm>
              <a:off x="2514600" y="5638800"/>
              <a:ext cx="1981200" cy="533400"/>
            </a:xfrm>
            <a:prstGeom prst="rect">
              <a:avLst/>
            </a:prstGeom>
            <a:no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14600" y="5271701"/>
              <a:ext cx="1951762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Column editing tools</a:t>
              </a:r>
              <a:endParaRPr lang="en-US" sz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495800" y="4903486"/>
            <a:ext cx="2133600" cy="1268714"/>
            <a:chOff x="4495800" y="4903486"/>
            <a:chExt cx="2133600" cy="1268714"/>
          </a:xfrm>
        </p:grpSpPr>
        <p:sp>
          <p:nvSpPr>
            <p:cNvPr id="12" name="Rectangle 11"/>
            <p:cNvSpPr/>
            <p:nvPr/>
          </p:nvSpPr>
          <p:spPr>
            <a:xfrm>
              <a:off x="4495800" y="5638800"/>
              <a:ext cx="2133600" cy="533400"/>
            </a:xfrm>
            <a:prstGeom prst="rect">
              <a:avLst/>
            </a:prstGeom>
            <a:no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95800" y="4903486"/>
              <a:ext cx="2086838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Create columns fitting Boolean criteria and regex functions. Useful for filtering.</a:t>
              </a:r>
              <a:endParaRPr lang="en-US" sz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612076" y="4716344"/>
            <a:ext cx="1640384" cy="1455856"/>
            <a:chOff x="6612076" y="4716344"/>
            <a:chExt cx="1640384" cy="1455856"/>
          </a:xfrm>
        </p:grpSpPr>
        <p:sp>
          <p:nvSpPr>
            <p:cNvPr id="20" name="Rectangle 19"/>
            <p:cNvSpPr/>
            <p:nvPr/>
          </p:nvSpPr>
          <p:spPr>
            <a:xfrm>
              <a:off x="6629400" y="5638800"/>
              <a:ext cx="609600" cy="533400"/>
            </a:xfrm>
            <a:prstGeom prst="rect">
              <a:avLst/>
            </a:prstGeom>
            <a:no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12076" y="4716344"/>
              <a:ext cx="1640384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Converts data fields from standard to dynamic (temporal data fields)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4999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94" y="990600"/>
            <a:ext cx="7616612" cy="5135563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24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0"/>
            <a:ext cx="617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Gephi</a:t>
            </a:r>
            <a:r>
              <a:rPr lang="en-US" dirty="0"/>
              <a:t> Interface: Preview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762000" y="1487269"/>
            <a:ext cx="4038600" cy="430887"/>
            <a:chOff x="762000" y="1487269"/>
            <a:chExt cx="4038600" cy="430887"/>
          </a:xfrm>
        </p:grpSpPr>
        <p:sp>
          <p:nvSpPr>
            <p:cNvPr id="7" name="Rectangle 6"/>
            <p:cNvSpPr/>
            <p:nvPr/>
          </p:nvSpPr>
          <p:spPr>
            <a:xfrm>
              <a:off x="762000" y="1524000"/>
              <a:ext cx="1524000" cy="381000"/>
            </a:xfrm>
            <a:prstGeom prst="rect">
              <a:avLst/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20242" y="1487269"/>
              <a:ext cx="2480358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Preset layouts, and a layout configuration saving feature</a:t>
              </a:r>
              <a:endParaRPr lang="en-US" sz="11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62000" y="1905000"/>
            <a:ext cx="4038600" cy="381000"/>
            <a:chOff x="762000" y="1905000"/>
            <a:chExt cx="4038600" cy="381000"/>
          </a:xfrm>
        </p:grpSpPr>
        <p:sp>
          <p:nvSpPr>
            <p:cNvPr id="8" name="Rectangle 7"/>
            <p:cNvSpPr/>
            <p:nvPr/>
          </p:nvSpPr>
          <p:spPr>
            <a:xfrm>
              <a:off x="762000" y="1905000"/>
              <a:ext cx="1524000" cy="381000"/>
            </a:xfrm>
            <a:prstGeom prst="rect">
              <a:avLst/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20242" y="1981200"/>
              <a:ext cx="2480358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Node border and opacity attributes</a:t>
              </a:r>
              <a:endParaRPr lang="en-US" sz="11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62000" y="2286000"/>
            <a:ext cx="4028661" cy="1219200"/>
            <a:chOff x="762000" y="2286000"/>
            <a:chExt cx="4028661" cy="1219200"/>
          </a:xfrm>
        </p:grpSpPr>
        <p:sp>
          <p:nvSpPr>
            <p:cNvPr id="9" name="Rectangle 8"/>
            <p:cNvSpPr/>
            <p:nvPr/>
          </p:nvSpPr>
          <p:spPr>
            <a:xfrm>
              <a:off x="762000" y="2286000"/>
              <a:ext cx="1524000" cy="1219200"/>
            </a:xfrm>
            <a:prstGeom prst="rect">
              <a:avLst/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10303" y="2310728"/>
              <a:ext cx="2480358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Node labels attribute selection, including label size, color, length, etc.</a:t>
              </a:r>
              <a:endParaRPr lang="en-US" sz="11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62000" y="3505200"/>
            <a:ext cx="4038600" cy="914400"/>
            <a:chOff x="762000" y="3505200"/>
            <a:chExt cx="4038600" cy="914400"/>
          </a:xfrm>
        </p:grpSpPr>
        <p:sp>
          <p:nvSpPr>
            <p:cNvPr id="10" name="Rectangle 9"/>
            <p:cNvSpPr/>
            <p:nvPr/>
          </p:nvSpPr>
          <p:spPr>
            <a:xfrm>
              <a:off x="762000" y="3520440"/>
              <a:ext cx="1524000" cy="899160"/>
            </a:xfrm>
            <a:prstGeom prst="rect">
              <a:avLst/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20242" y="3505200"/>
              <a:ext cx="2480358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Edge size, color, type, and opacity and scaling attributes.</a:t>
              </a:r>
              <a:endParaRPr lang="en-US" sz="11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2000" y="4434840"/>
            <a:ext cx="4028661" cy="897621"/>
            <a:chOff x="762000" y="4434840"/>
            <a:chExt cx="4028661" cy="897621"/>
          </a:xfrm>
        </p:grpSpPr>
        <p:sp>
          <p:nvSpPr>
            <p:cNvPr id="11" name="Rectangle 10"/>
            <p:cNvSpPr/>
            <p:nvPr/>
          </p:nvSpPr>
          <p:spPr>
            <a:xfrm>
              <a:off x="762000" y="4434840"/>
              <a:ext cx="1522461" cy="897621"/>
            </a:xfrm>
            <a:prstGeom prst="rect">
              <a:avLst/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10303" y="4434840"/>
              <a:ext cx="2480358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Edge label attributes.</a:t>
              </a:r>
              <a:endParaRPr lang="en-US" sz="11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60460" y="5393323"/>
            <a:ext cx="4040140" cy="626477"/>
            <a:chOff x="760460" y="5393323"/>
            <a:chExt cx="4040140" cy="626477"/>
          </a:xfrm>
        </p:grpSpPr>
        <p:sp>
          <p:nvSpPr>
            <p:cNvPr id="13" name="Rectangle 12"/>
            <p:cNvSpPr/>
            <p:nvPr/>
          </p:nvSpPr>
          <p:spPr>
            <a:xfrm>
              <a:off x="2284461" y="5867400"/>
              <a:ext cx="992139" cy="152400"/>
            </a:xfrm>
            <a:prstGeom prst="rect">
              <a:avLst/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60460" y="5393323"/>
              <a:ext cx="4040140" cy="626477"/>
              <a:chOff x="760460" y="5393323"/>
              <a:chExt cx="4040140" cy="62647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760460" y="5562600"/>
                <a:ext cx="1525539" cy="457200"/>
              </a:xfrm>
              <a:prstGeom prst="rect">
                <a:avLst/>
              </a:prstGeom>
              <a:no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320242" y="5393323"/>
                <a:ext cx="2480358" cy="4308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Refresh and exporting the Preview tools, and zoom resets.</a:t>
                </a:r>
                <a:endParaRPr lang="en-US" sz="11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90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Loading Data into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Gephi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4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0924" y="762000"/>
            <a:ext cx="4041775" cy="639762"/>
          </a:xfrm>
        </p:spPr>
        <p:txBody>
          <a:bodyPr/>
          <a:lstStyle/>
          <a:p>
            <a:r>
              <a:rPr lang="en-US" dirty="0" smtClean="0"/>
              <a:t>How to get data into </a:t>
            </a:r>
            <a:r>
              <a:rPr lang="en-US" dirty="0" err="1" smtClean="0"/>
              <a:t>Gephi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1477962"/>
            <a:ext cx="3810000" cy="51514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Loading the data in manually through user interface</a:t>
            </a:r>
          </a:p>
          <a:p>
            <a:pPr lvl="1"/>
            <a:r>
              <a:rPr lang="en-US" dirty="0" smtClean="0"/>
              <a:t>Overview Window</a:t>
            </a:r>
          </a:p>
          <a:p>
            <a:pPr lvl="2"/>
            <a:r>
              <a:rPr lang="en-US" dirty="0" smtClean="0"/>
              <a:t>Load in pre-formatted network </a:t>
            </a:r>
          </a:p>
          <a:p>
            <a:pPr lvl="1"/>
            <a:r>
              <a:rPr lang="en-US" dirty="0" smtClean="0"/>
              <a:t>Data Laboratory</a:t>
            </a:r>
          </a:p>
          <a:p>
            <a:pPr lvl="2"/>
            <a:r>
              <a:rPr lang="en-US" dirty="0" smtClean="0"/>
              <a:t>Load in Node and Edge Lists CSV files</a:t>
            </a:r>
          </a:p>
          <a:p>
            <a:r>
              <a:rPr lang="en-US" dirty="0" smtClean="0"/>
              <a:t>Stream in data using </a:t>
            </a:r>
            <a:r>
              <a:rPr lang="en-US" dirty="0" err="1" smtClean="0"/>
              <a:t>Gephi</a:t>
            </a:r>
            <a:r>
              <a:rPr lang="en-US" dirty="0" smtClean="0"/>
              <a:t> </a:t>
            </a:r>
            <a:r>
              <a:rPr lang="en-US" dirty="0"/>
              <a:t>g</a:t>
            </a:r>
            <a:r>
              <a:rPr lang="en-US" dirty="0" smtClean="0"/>
              <a:t>raph API using plugins</a:t>
            </a:r>
          </a:p>
          <a:p>
            <a:r>
              <a:rPr lang="en-US" dirty="0" smtClean="0"/>
              <a:t>Pass graph data to </a:t>
            </a:r>
            <a:r>
              <a:rPr lang="en-US" dirty="0" err="1" smtClean="0"/>
              <a:t>Gephi</a:t>
            </a:r>
            <a:r>
              <a:rPr lang="en-US" dirty="0" smtClean="0"/>
              <a:t> using graph API </a:t>
            </a:r>
          </a:p>
          <a:p>
            <a:pPr lvl="1"/>
            <a:r>
              <a:rPr lang="en-US" dirty="0" smtClean="0"/>
              <a:t>Sci2 network extraction to </a:t>
            </a:r>
            <a:r>
              <a:rPr lang="en-US" dirty="0" err="1" smtClean="0"/>
              <a:t>Gephi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Visualization in </a:t>
            </a:r>
            <a:r>
              <a:rPr lang="en-US" dirty="0" err="1" smtClean="0"/>
              <a:t>Gephi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1600200"/>
            <a:ext cx="4446271" cy="295009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495799" y="4550293"/>
            <a:ext cx="4446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Table 2: Network data formats Imported by </a:t>
            </a:r>
            <a:r>
              <a:rPr lang="en-US" sz="1600" dirty="0" err="1" smtClean="0"/>
              <a:t>Gephi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479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New Project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50921" b="23926"/>
          <a:stretch/>
        </p:blipFill>
        <p:spPr>
          <a:xfrm>
            <a:off x="533400" y="1219200"/>
            <a:ext cx="3200400" cy="465053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114800" cy="2626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After you’ve started </a:t>
            </a:r>
            <a:r>
              <a:rPr lang="en-US" sz="2400" dirty="0" err="1" smtClean="0"/>
              <a:t>Gephi</a:t>
            </a:r>
            <a:r>
              <a:rPr lang="en-US" sz="2400" dirty="0" smtClean="0"/>
              <a:t>, you will need to create a new project.</a:t>
            </a:r>
          </a:p>
          <a:p>
            <a:pPr marL="0" indent="0">
              <a:buNone/>
            </a:pPr>
            <a:r>
              <a:rPr lang="en-US" sz="2400" dirty="0" smtClean="0"/>
              <a:t>You can select new project from the file menu or select </a:t>
            </a:r>
            <a:r>
              <a:rPr lang="en-US" sz="2400" dirty="0" err="1" smtClean="0"/>
              <a:t>Ctrl+Shft+N</a:t>
            </a:r>
            <a:r>
              <a:rPr lang="en-US" sz="2400" dirty="0" smtClean="0"/>
              <a:t> on your keyboard.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495800" y="1981200"/>
            <a:ext cx="4041775" cy="639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Create </a:t>
            </a:r>
            <a:r>
              <a:rPr lang="en-US" sz="2800" b="1" dirty="0"/>
              <a:t>a New Project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5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Loading a Random Graph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294400" y="1049602"/>
            <a:ext cx="4041775" cy="639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Loading Data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28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5283767" y="1743685"/>
            <a:ext cx="3479233" cy="2599715"/>
          </a:xfrm>
        </p:spPr>
        <p:txBody>
          <a:bodyPr/>
          <a:lstStyle/>
          <a:p>
            <a:r>
              <a:rPr lang="en-US" dirty="0" smtClean="0"/>
              <a:t>Creating sample networks</a:t>
            </a:r>
          </a:p>
          <a:p>
            <a:pPr lvl="1"/>
            <a:r>
              <a:rPr lang="en-US" dirty="0" smtClean="0"/>
              <a:t>Random Graphs</a:t>
            </a:r>
          </a:p>
          <a:p>
            <a:pPr lvl="1"/>
            <a:r>
              <a:rPr lang="en-US" dirty="0" smtClean="0"/>
              <a:t>Dynamic Networks</a:t>
            </a:r>
          </a:p>
          <a:p>
            <a:pPr lvl="1"/>
            <a:r>
              <a:rPr lang="en-US" dirty="0" smtClean="0"/>
              <a:t>Multigraphs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4038600" cy="3490693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"/>
          <a:stretch/>
        </p:blipFill>
        <p:spPr>
          <a:xfrm>
            <a:off x="609600" y="4273721"/>
            <a:ext cx="2471756" cy="205265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r="1422"/>
          <a:stretch/>
        </p:blipFill>
        <p:spPr>
          <a:xfrm>
            <a:off x="231402" y="955681"/>
            <a:ext cx="4908176" cy="540066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3475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in an edge list to </a:t>
            </a:r>
            <a:r>
              <a:rPr lang="en-US" dirty="0" err="1" smtClean="0"/>
              <a:t>Gephi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While not the focus of this presentation, documentation for </a:t>
            </a:r>
            <a:r>
              <a:rPr lang="en-US" sz="2400" dirty="0" smtClean="0">
                <a:hlinkClick r:id="rId2"/>
              </a:rPr>
              <a:t>import a network edge list database is found on the </a:t>
            </a:r>
            <a:r>
              <a:rPr lang="en-US" sz="2400" dirty="0" err="1" smtClean="0">
                <a:hlinkClick r:id="rId2"/>
              </a:rPr>
              <a:t>Gephi</a:t>
            </a:r>
            <a:r>
              <a:rPr lang="en-US" sz="2400" dirty="0" smtClean="0">
                <a:hlinkClick r:id="rId2"/>
              </a:rPr>
              <a:t> </a:t>
            </a:r>
            <a:r>
              <a:rPr lang="en-US" sz="2400" dirty="0">
                <a:hlinkClick r:id="rId2"/>
              </a:rPr>
              <a:t>GitHub</a:t>
            </a:r>
            <a:r>
              <a:rPr lang="en-US" sz="2400" dirty="0"/>
              <a:t>. </a:t>
            </a:r>
            <a:endParaRPr lang="en-US" sz="2400" dirty="0" smtClean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724401" y="1050132"/>
            <a:ext cx="4038600" cy="639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/>
              <a:t>Connecting to a Database</a:t>
            </a:r>
            <a:endParaRPr lang="en-US" sz="28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3200423" cy="3557614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29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02316"/>
            <a:ext cx="3971195" cy="34456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0916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124200" y="1"/>
            <a:ext cx="6019800" cy="685800"/>
          </a:xfrm>
        </p:spPr>
        <p:txBody>
          <a:bodyPr/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8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in Data through </a:t>
            </a:r>
            <a:r>
              <a:rPr lang="en-US" dirty="0" smtClean="0"/>
              <a:t>GUI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3260" y="2133600"/>
            <a:ext cx="3352800" cy="4114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To load a formatted network file into </a:t>
            </a:r>
            <a:r>
              <a:rPr lang="en-US" sz="2400" dirty="0" err="1" smtClean="0"/>
              <a:t>Gephi</a:t>
            </a:r>
            <a:r>
              <a:rPr lang="en-US" sz="2400" dirty="0" smtClean="0"/>
              <a:t>, in the File menu select “Open…” or </a:t>
            </a:r>
            <a:r>
              <a:rPr lang="en-US" sz="2400" dirty="0" err="1" smtClean="0"/>
              <a:t>Ctrl+O</a:t>
            </a:r>
            <a:r>
              <a:rPr lang="en-US" sz="2400" dirty="0" smtClean="0"/>
              <a:t> on the keyboard.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LASI16.gexf example shown.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65" y="1219200"/>
            <a:ext cx="2295542" cy="3128985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30</a:t>
            </a:fld>
            <a:endParaRPr lang="en-US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5963010" y="1142999"/>
            <a:ext cx="3127375" cy="1325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/>
              <a:t>Loading a network data file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85942"/>
            <a:ext cx="4824140" cy="250546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8" b="1741"/>
          <a:stretch/>
        </p:blipFill>
        <p:spPr>
          <a:xfrm>
            <a:off x="149943" y="1142999"/>
            <a:ext cx="5623845" cy="487679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0263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</a:t>
            </a:r>
            <a:r>
              <a:rPr lang="en-US" dirty="0"/>
              <a:t>Loading a Network from </a:t>
            </a:r>
            <a:r>
              <a:rPr lang="en-US" dirty="0" smtClean="0"/>
              <a:t>Spreadsheets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err="1" smtClean="0"/>
              <a:t>Gephi</a:t>
            </a:r>
            <a:r>
              <a:rPr lang="en-US" sz="2400" dirty="0" smtClean="0"/>
              <a:t> can import networks from tabular data (as CSVs), if you can provide a node* and edge list using </a:t>
            </a:r>
            <a:r>
              <a:rPr lang="en-US" sz="2400" dirty="0" err="1" smtClean="0"/>
              <a:t>Gephi’s</a:t>
            </a:r>
            <a:r>
              <a:rPr lang="en-US" sz="2400" dirty="0" smtClean="0"/>
              <a:t> </a:t>
            </a:r>
            <a:r>
              <a:rPr lang="en-US" sz="2400" i="1" dirty="0" smtClean="0"/>
              <a:t>Import Spread Sheet tool</a:t>
            </a:r>
            <a:r>
              <a:rPr lang="en-US" sz="2400" dirty="0" smtClean="0"/>
              <a:t>. </a:t>
            </a:r>
            <a:endParaRPr lang="en-US" sz="2400" dirty="0"/>
          </a:p>
          <a:p>
            <a:pPr lvl="1"/>
            <a:r>
              <a:rPr lang="en-US" sz="2000" dirty="0" smtClean="0"/>
              <a:t>(If using) Node list file should contain an “ID” field that references the values found in the “Source” and “Target” fields of the edge list.</a:t>
            </a:r>
          </a:p>
          <a:p>
            <a:pPr lvl="1"/>
            <a:r>
              <a:rPr lang="en-US" sz="2000" dirty="0" smtClean="0"/>
              <a:t>Edge list must have a </a:t>
            </a:r>
            <a:r>
              <a:rPr lang="en-US" sz="2000" dirty="0"/>
              <a:t>“Source” and “Target” field; </a:t>
            </a:r>
            <a:r>
              <a:rPr lang="en-US" sz="2000" dirty="0" smtClean="0"/>
              <a:t>these are </a:t>
            </a:r>
            <a:r>
              <a:rPr lang="en-US" sz="2000" dirty="0"/>
              <a:t>mandatory and can't be deselected</a:t>
            </a:r>
            <a:endParaRPr lang="en-US" sz="2000" dirty="0" smtClean="0"/>
          </a:p>
          <a:p>
            <a:pPr lvl="1"/>
            <a:r>
              <a:rPr lang="en-US" sz="2000" dirty="0" smtClean="0"/>
              <a:t>An Edge List “Weight” field with a numeric data type will be automatically recognized by the import wizard as well</a:t>
            </a:r>
          </a:p>
          <a:p>
            <a:pPr lvl="1"/>
            <a:r>
              <a:rPr lang="en-US" sz="2000" dirty="0"/>
              <a:t>If a column </a:t>
            </a:r>
            <a:r>
              <a:rPr lang="en-US" sz="2000" dirty="0" smtClean="0"/>
              <a:t>name </a:t>
            </a:r>
            <a:r>
              <a:rPr lang="en-US" sz="2000" dirty="0"/>
              <a:t>already exists in the </a:t>
            </a:r>
            <a:r>
              <a:rPr lang="en-US" sz="2000" dirty="0" smtClean="0"/>
              <a:t>project space you </a:t>
            </a:r>
            <a:r>
              <a:rPr lang="en-US" sz="2000" dirty="0"/>
              <a:t>will be able to use </a:t>
            </a:r>
            <a:r>
              <a:rPr lang="en-US" sz="2000" dirty="0" smtClean="0"/>
              <a:t>it, but </a:t>
            </a:r>
            <a:r>
              <a:rPr lang="en-US" sz="2000" dirty="0"/>
              <a:t>the data type of the </a:t>
            </a:r>
            <a:r>
              <a:rPr lang="en-US" sz="2000" dirty="0" smtClean="0"/>
              <a:t>column is already set and </a:t>
            </a:r>
            <a:r>
              <a:rPr lang="en-US" sz="2000" dirty="0"/>
              <a:t>can't be changed, and </a:t>
            </a:r>
            <a:endParaRPr lang="en-US" sz="2000" dirty="0" smtClean="0"/>
          </a:p>
          <a:p>
            <a:pPr lvl="2"/>
            <a:r>
              <a:rPr lang="en-US" sz="1600" dirty="0" smtClean="0"/>
              <a:t>Imported </a:t>
            </a:r>
            <a:r>
              <a:rPr lang="en-US" sz="1600" dirty="0"/>
              <a:t>data will be parsed to fit the existing column </a:t>
            </a:r>
            <a:r>
              <a:rPr lang="en-US" sz="1600" dirty="0" smtClean="0"/>
              <a:t>type</a:t>
            </a:r>
            <a:endParaRPr lang="en-US" sz="20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Written instructions can </a:t>
            </a:r>
            <a:r>
              <a:rPr lang="en-US" sz="2400" dirty="0"/>
              <a:t>be found here: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github.com/gephi/gephi/wiki/Import-CSV-Data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81000" y="1050132"/>
            <a:ext cx="8153400" cy="639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 Loading </a:t>
            </a:r>
            <a:r>
              <a:rPr lang="en-US" sz="2800" b="1" dirty="0" smtClean="0"/>
              <a:t>a Network from Spreadsheets 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7"/>
          <a:stretch/>
        </p:blipFill>
        <p:spPr>
          <a:xfrm>
            <a:off x="457200" y="990600"/>
            <a:ext cx="2667000" cy="312420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58" y="4459202"/>
            <a:ext cx="7017895" cy="1871748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32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71800" y="0"/>
            <a:ext cx="617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 </a:t>
            </a:r>
            <a:r>
              <a:rPr lang="en-US" dirty="0" smtClean="0"/>
              <a:t>Loading a Network from Spreadsheets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1295400"/>
            <a:ext cx="510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1) The spreadsheet import tool may be engaged from the file menu and selecting “Import spreadsheet…” </a:t>
            </a:r>
            <a:br>
              <a:rPr lang="en-US" sz="2400" dirty="0" smtClean="0"/>
            </a:br>
            <a:r>
              <a:rPr lang="en-US" sz="2400" dirty="0" smtClean="0"/>
              <a:t>or via </a:t>
            </a:r>
            <a:br>
              <a:rPr lang="en-US" sz="2400" dirty="0" smtClean="0"/>
            </a:br>
            <a:r>
              <a:rPr lang="en-US" sz="2400" dirty="0" smtClean="0"/>
              <a:t>2) the Data Laboratory window’s “Data   Table” view by selecting </a:t>
            </a:r>
            <a:r>
              <a:rPr lang="en-US" sz="2400" dirty="0"/>
              <a:t>“Import spreadsheet…” </a:t>
            </a:r>
            <a:r>
              <a:rPr lang="en-US" sz="2400" dirty="0" smtClean="0"/>
              <a:t>button.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0" y="9144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58581" y="43434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2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1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</a:t>
            </a:r>
            <a:r>
              <a:rPr lang="en-US" dirty="0"/>
              <a:t>Loading a Network from Spreadsheets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33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21" y="1905000"/>
            <a:ext cx="4038600" cy="3268542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21" y="1906929"/>
            <a:ext cx="4038600" cy="3266613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21" y="1906147"/>
            <a:ext cx="4038600" cy="327545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4480041" cy="37338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724400" y="829131"/>
            <a:ext cx="4114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creating a network, it is easier to start with the node list first.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Choose the node list CSV file to import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dirty="0" smtClean="0"/>
              <a:t>LASI-Nodes.csv)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Make sure the field As Table is set to “Nodes table”, and select Next.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columns will be identified in the table, allowing a user to select the data type, then select Finish.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except for preset fields like id and label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for column names that have been encountered before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 field may be unselected by the check box next to the column name.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Looking at the Overview window, shows that the nodes have been loaded.</a:t>
            </a:r>
          </a:p>
        </p:txBody>
      </p:sp>
    </p:spTree>
    <p:extLst>
      <p:ext uri="{BB962C8B-B14F-4D97-AF65-F5344CB8AC3E}">
        <p14:creationId xmlns:p14="http://schemas.microsoft.com/office/powerpoint/2010/main" val="361126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92321"/>
            <a:ext cx="4038600" cy="3272717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</a:t>
            </a:r>
            <a:r>
              <a:rPr lang="en-US" dirty="0"/>
              <a:t>Loading a Network from Spreadsheets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34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62359" y="762000"/>
            <a:ext cx="4267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in the Data Laboratory, select the </a:t>
            </a:r>
            <a:r>
              <a:rPr lang="en-US" dirty="0"/>
              <a:t>“Import spreadsheet…” </a:t>
            </a:r>
            <a:r>
              <a:rPr lang="en-US" dirty="0" smtClean="0"/>
              <a:t>button, and load in the edge list.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Choose the edge list CSV file to import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dirty="0" smtClean="0"/>
              <a:t>LASI-Edges.csv)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Make sure the field As Table is set to “Edges table”, and select Next.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columns will be identified in the table, allowing a user to select the data type, then select Finish.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except for preset fields like source, target, label, and weight.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for column names that have been encountered before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 field may be unselected by the check box next to the column name.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Looking at the Overview window, shows that the edges have been loaded.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84219"/>
            <a:ext cx="4052777" cy="3280819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9" y="1679811"/>
            <a:ext cx="4059821" cy="328522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18" y="1477703"/>
            <a:ext cx="4358940" cy="378009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8155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Gephi</a:t>
            </a:r>
            <a:r>
              <a:rPr lang="en-US" dirty="0" smtClean="0"/>
              <a:t> Plugins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35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76300"/>
            <a:ext cx="5860445" cy="365760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4724400"/>
            <a:ext cx="7543800" cy="1401763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err="1" smtClean="0"/>
              <a:t>Gephi</a:t>
            </a:r>
            <a:r>
              <a:rPr lang="en-US" sz="2400" dirty="0" smtClean="0"/>
              <a:t> is extensible to user created plugins, that allow users to add new analysis, layout, export features to </a:t>
            </a:r>
            <a:r>
              <a:rPr lang="en-US" sz="2400" dirty="0" err="1" smtClean="0"/>
              <a:t>Gephi</a:t>
            </a:r>
            <a:r>
              <a:rPr lang="en-US" sz="2400" dirty="0" smtClean="0"/>
              <a:t>. Users can download plug-ins </a:t>
            </a:r>
            <a:r>
              <a:rPr lang="en-US" sz="2400" dirty="0"/>
              <a:t>manually (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gephi.org/plugins</a:t>
            </a:r>
            <a:r>
              <a:rPr lang="en-US" sz="2400" dirty="0" smtClean="0"/>
              <a:t>) or through the user interface in </a:t>
            </a:r>
            <a:r>
              <a:rPr lang="en-US" sz="2400" dirty="0" err="1" smtClean="0"/>
              <a:t>Gephi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Make sure that plugins are compatible with the version of </a:t>
            </a:r>
            <a:r>
              <a:rPr lang="en-US" sz="2400" dirty="0" err="1" smtClean="0"/>
              <a:t>Gephi</a:t>
            </a:r>
            <a:r>
              <a:rPr lang="en-US" sz="2400" dirty="0" smtClean="0"/>
              <a:t> that you are running.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36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71800" y="0"/>
            <a:ext cx="6172200" cy="685800"/>
          </a:xfrm>
        </p:spPr>
        <p:txBody>
          <a:bodyPr anchor="ctr"/>
          <a:lstStyle/>
          <a:p>
            <a:r>
              <a:rPr lang="en-US" b="1" dirty="0" smtClean="0"/>
              <a:t>Finding and Adding Plugins to </a:t>
            </a:r>
            <a:r>
              <a:rPr lang="en-US" b="1" dirty="0" err="1" smtClean="0"/>
              <a:t>Gephi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9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4967078"/>
            <a:ext cx="7543800" cy="1754397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smtClean="0"/>
              <a:t>Adding plugins through the user interface is done through the Tool menu, select “Plugins” from the menu. A new window will pop-up, giving you the option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install updates to existing plugins,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check for plugins that are listed as available for your release, 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manually add plugins downloaded from </a:t>
            </a:r>
            <a:r>
              <a:rPr lang="en-US" sz="2400" dirty="0" err="1" smtClean="0"/>
              <a:t>Gephi’s</a:t>
            </a:r>
            <a:r>
              <a:rPr lang="en-US" sz="2400" dirty="0" smtClean="0"/>
              <a:t> plugin site;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</a:t>
            </a:r>
            <a:r>
              <a:rPr lang="en-US" sz="2400" dirty="0" smtClean="0"/>
              <a:t>ee plugins that are install (which can be activated or deactivated) and see settings.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37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71800" y="0"/>
            <a:ext cx="6172200" cy="685800"/>
          </a:xfrm>
        </p:spPr>
        <p:txBody>
          <a:bodyPr anchor="ctr"/>
          <a:lstStyle/>
          <a:p>
            <a:r>
              <a:rPr lang="en-US" b="1" dirty="0" smtClean="0"/>
              <a:t>Finding and Adding Plugins to </a:t>
            </a:r>
            <a:r>
              <a:rPr lang="en-US" b="1" dirty="0" err="1" smtClean="0"/>
              <a:t>Gephi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3610001" cy="2433655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90915"/>
            <a:ext cx="5495970" cy="343616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187587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Co-Authorship Analysis in </a:t>
            </a:r>
            <a:r>
              <a:rPr lang="en-US" dirty="0" err="1" smtClean="0"/>
              <a:t>Gephi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38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8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Co-Author Network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9294" y="1066800"/>
            <a:ext cx="3334706" cy="5334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This is a visualization of a citation dataset from a researcher that administers a Core research facility at Stanford University.</a:t>
            </a:r>
          </a:p>
          <a:p>
            <a:pPr marL="0" indent="0">
              <a:buNone/>
            </a:pPr>
            <a:r>
              <a:rPr lang="en-US" dirty="0" smtClean="0"/>
              <a:t>The objective of the researcher who provided this data set was to understand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Which researchers using her lab were publishing articles?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Which researchers collaborate frequently in the facility?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Who has the most citation impact?</a:t>
            </a:r>
            <a:endParaRPr lang="en-US" dirty="0"/>
          </a:p>
        </p:txBody>
      </p:sp>
      <p:pic>
        <p:nvPicPr>
          <p:cNvPr id="31746" name="Picture 2" descr="D:\Users\mginda\Desktop\Conference\ABRF\CoAuthorNetGiantComponentwithModularityClassesSizeDegre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24438"/>
            <a:ext cx="5562600" cy="3671562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9144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 smtClean="0">
                <a:solidFill>
                  <a:srgbClr val="000000"/>
                </a:solidFill>
              </a:rPr>
              <a:t>What is the purpose of looking at </a:t>
            </a:r>
            <a:br>
              <a:rPr lang="en-US" sz="2400" u="none" dirty="0" smtClean="0">
                <a:solidFill>
                  <a:srgbClr val="000000"/>
                </a:solidFill>
              </a:rPr>
            </a:br>
            <a:r>
              <a:rPr lang="en-US" sz="2400" u="none" dirty="0" smtClean="0">
                <a:solidFill>
                  <a:srgbClr val="000000"/>
                </a:solidFill>
              </a:rPr>
              <a:t>co-author networks? What can they tell us?</a:t>
            </a:r>
            <a:endParaRPr lang="en-US" sz="2400" u="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dapolley\Desktop\Untit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4855" y="1600200"/>
            <a:ext cx="5257800" cy="4812514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3733800" cy="5041114"/>
          </a:xfrm>
        </p:spPr>
        <p:txBody>
          <a:bodyPr>
            <a:normAutofit lnSpcReduction="10000"/>
          </a:bodyPr>
          <a:lstStyle/>
          <a:p>
            <a:pPr algn="l">
              <a:buClrTx/>
            </a:pPr>
            <a:r>
              <a:rPr lang="en-US" sz="2400" dirty="0">
                <a:solidFill>
                  <a:srgbClr val="000000"/>
                </a:solidFill>
              </a:rPr>
              <a:t>What is a Network?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l">
              <a:buClrTx/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Graph </a:t>
            </a:r>
            <a:r>
              <a:rPr lang="en-US" sz="1800" dirty="0" smtClean="0">
                <a:solidFill>
                  <a:srgbClr val="000000"/>
                </a:solidFill>
              </a:rPr>
              <a:t>– network visualized</a:t>
            </a:r>
          </a:p>
          <a:p>
            <a:pPr algn="l">
              <a:buClrTx/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 Nodes </a:t>
            </a:r>
          </a:p>
          <a:p>
            <a:pPr algn="l">
              <a:buClrTx/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Edges </a:t>
            </a:r>
          </a:p>
          <a:p>
            <a:pPr algn="l">
              <a:buClrTx/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 Components</a:t>
            </a:r>
          </a:p>
          <a:p>
            <a:pPr algn="l">
              <a:buClrTx/>
            </a:pPr>
            <a:r>
              <a:rPr lang="en-US" sz="2400" dirty="0" smtClean="0">
                <a:solidFill>
                  <a:srgbClr val="000000"/>
                </a:solidFill>
              </a:rPr>
              <a:t>Representations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Matrices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Graphs 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Edge and Node Lists</a:t>
            </a:r>
          </a:p>
          <a:p>
            <a:pPr algn="l">
              <a:buClrTx/>
            </a:pPr>
            <a:r>
              <a:rPr lang="en-US" sz="2400" dirty="0" smtClean="0">
                <a:solidFill>
                  <a:srgbClr val="000000"/>
                </a:solidFill>
              </a:rPr>
              <a:t>Data Formats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Tabular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XML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Text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JSON</a:t>
            </a:r>
            <a:endParaRPr lang="en-US" sz="1600" dirty="0">
              <a:solidFill>
                <a:srgbClr val="000000"/>
              </a:solidFill>
            </a:endParaRPr>
          </a:p>
          <a:p>
            <a:pPr algn="l">
              <a:buClrTx/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4</a:t>
            </a:fld>
            <a:endParaRPr lang="en-US"/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2971800" y="0"/>
            <a:ext cx="617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BFFFB"/>
                </a:solidFill>
              </a:rPr>
              <a:t>Introduction to Network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33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Co-Author Network Analysis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2" y="953553"/>
            <a:ext cx="602739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46" y="4276725"/>
            <a:ext cx="3316204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50423" y="1371599"/>
            <a:ext cx="2895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none" dirty="0" smtClean="0">
                <a:solidFill>
                  <a:srgbClr val="000000"/>
                </a:solidFill>
              </a:rPr>
              <a:t>Load </a:t>
            </a:r>
            <a:r>
              <a:rPr lang="en-US" sz="1400" i="1" u="none" dirty="0" err="1" smtClean="0">
                <a:solidFill>
                  <a:srgbClr val="000000"/>
                </a:solidFill>
              </a:rPr>
              <a:t>FourNetSciResearchers.isi</a:t>
            </a:r>
            <a:r>
              <a:rPr lang="en-US" sz="1400" i="1" u="none" dirty="0" smtClean="0">
                <a:solidFill>
                  <a:srgbClr val="000000"/>
                </a:solidFill>
              </a:rPr>
              <a:t> </a:t>
            </a:r>
            <a:r>
              <a:rPr lang="en-US" sz="1400" u="none" dirty="0" smtClean="0">
                <a:solidFill>
                  <a:srgbClr val="000000"/>
                </a:solidFill>
              </a:rPr>
              <a:t>located </a:t>
            </a:r>
            <a:r>
              <a:rPr lang="en-US" sz="1400" u="none" dirty="0">
                <a:solidFill>
                  <a:srgbClr val="000000"/>
                </a:solidFill>
              </a:rPr>
              <a:t>in Sci2 </a:t>
            </a:r>
            <a:r>
              <a:rPr lang="en-US" sz="1400" u="none" dirty="0" smtClean="0">
                <a:solidFill>
                  <a:srgbClr val="000000"/>
                </a:solidFill>
              </a:rPr>
              <a:t>Directory</a:t>
            </a:r>
          </a:p>
          <a:p>
            <a:endParaRPr lang="en-US" sz="1400" u="none" dirty="0">
              <a:solidFill>
                <a:srgbClr val="000000"/>
              </a:solidFill>
            </a:endParaRPr>
          </a:p>
          <a:p>
            <a:r>
              <a:rPr lang="en-US" sz="1400" u="none" dirty="0" smtClean="0">
                <a:solidFill>
                  <a:srgbClr val="000000"/>
                </a:solidFill>
              </a:rPr>
              <a:t>Select the data 361 Unique ISI Records in the Data manager and the algorithm </a:t>
            </a:r>
            <a:r>
              <a:rPr lang="en-US" sz="1400" i="1" u="none" dirty="0" smtClean="0">
                <a:solidFill>
                  <a:srgbClr val="000000"/>
                </a:solidFill>
              </a:rPr>
              <a:t>Extract Co-Author Network</a:t>
            </a:r>
            <a:r>
              <a:rPr lang="en-US" sz="1400" u="none" dirty="0" smtClean="0">
                <a:solidFill>
                  <a:srgbClr val="000000"/>
                </a:solidFill>
              </a:rPr>
              <a:t> in the Data Preparation menu.</a:t>
            </a:r>
          </a:p>
          <a:p>
            <a:endParaRPr lang="en-US" sz="1400" u="none" dirty="0">
              <a:solidFill>
                <a:srgbClr val="000000"/>
              </a:solidFill>
            </a:endParaRPr>
          </a:p>
          <a:p>
            <a:r>
              <a:rPr lang="en-US" sz="1400" u="none" dirty="0" smtClean="0">
                <a:solidFill>
                  <a:srgbClr val="000000"/>
                </a:solidFill>
              </a:rPr>
              <a:t>A pop-up window will appear; select the format ISI.</a:t>
            </a:r>
            <a:endParaRPr lang="en-US" sz="1400" u="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4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Co-Author Network Analysis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049942"/>
            <a:ext cx="5518897" cy="375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80131"/>
            <a:ext cx="4159440" cy="260032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1049942"/>
            <a:ext cx="2716898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none" dirty="0" smtClean="0">
                <a:solidFill>
                  <a:srgbClr val="000000"/>
                </a:solidFill>
              </a:rPr>
              <a:t>After creating your initial network, it</a:t>
            </a:r>
            <a:br>
              <a:rPr lang="en-US" sz="1200" u="none" dirty="0" smtClean="0">
                <a:solidFill>
                  <a:srgbClr val="000000"/>
                </a:solidFill>
              </a:rPr>
            </a:br>
            <a:r>
              <a:rPr lang="en-US" sz="1200" u="none" dirty="0" smtClean="0">
                <a:solidFill>
                  <a:srgbClr val="000000"/>
                </a:solidFill>
              </a:rPr>
              <a:t>is a good idea to get a brief overview</a:t>
            </a:r>
            <a:br>
              <a:rPr lang="en-US" sz="1200" u="none" dirty="0" smtClean="0">
                <a:solidFill>
                  <a:srgbClr val="000000"/>
                </a:solidFill>
              </a:rPr>
            </a:br>
            <a:r>
              <a:rPr lang="en-US" sz="1200" u="none" dirty="0" smtClean="0">
                <a:solidFill>
                  <a:srgbClr val="000000"/>
                </a:solidFill>
              </a:rPr>
              <a:t>of its statistical properties. </a:t>
            </a:r>
          </a:p>
          <a:p>
            <a:endParaRPr lang="en-US" sz="1200" u="none" dirty="0">
              <a:solidFill>
                <a:srgbClr val="000000"/>
              </a:solidFill>
            </a:endParaRPr>
          </a:p>
          <a:p>
            <a:r>
              <a:rPr lang="en-US" sz="1200" u="none" dirty="0" smtClean="0">
                <a:solidFill>
                  <a:srgbClr val="000000"/>
                </a:solidFill>
              </a:rPr>
              <a:t>Sci2 has a built-in analysis toolkit to </a:t>
            </a:r>
            <a:br>
              <a:rPr lang="en-US" sz="1200" u="none" dirty="0" smtClean="0">
                <a:solidFill>
                  <a:srgbClr val="000000"/>
                </a:solidFill>
              </a:rPr>
            </a:br>
            <a:r>
              <a:rPr lang="en-US" sz="1200" u="none" dirty="0" smtClean="0">
                <a:solidFill>
                  <a:srgbClr val="000000"/>
                </a:solidFill>
              </a:rPr>
              <a:t>perform these basic statistics.</a:t>
            </a:r>
          </a:p>
          <a:p>
            <a:endParaRPr lang="en-US" sz="1200" u="none" dirty="0">
              <a:solidFill>
                <a:srgbClr val="000000"/>
              </a:solidFill>
            </a:endParaRPr>
          </a:p>
          <a:p>
            <a:r>
              <a:rPr lang="en-US" sz="1200" u="none" dirty="0" smtClean="0">
                <a:solidFill>
                  <a:srgbClr val="000000"/>
                </a:solidFill>
              </a:rPr>
              <a:t>Select the network output file in the </a:t>
            </a:r>
            <a:br>
              <a:rPr lang="en-US" sz="1200" u="none" dirty="0" smtClean="0">
                <a:solidFill>
                  <a:srgbClr val="000000"/>
                </a:solidFill>
              </a:rPr>
            </a:br>
            <a:r>
              <a:rPr lang="en-US" sz="1200" u="none" dirty="0" smtClean="0">
                <a:solidFill>
                  <a:srgbClr val="000000"/>
                </a:solidFill>
              </a:rPr>
              <a:t>data manager, and then in the menu</a:t>
            </a:r>
            <a:br>
              <a:rPr lang="en-US" sz="1200" u="none" dirty="0" smtClean="0">
                <a:solidFill>
                  <a:srgbClr val="000000"/>
                </a:solidFill>
              </a:rPr>
            </a:br>
            <a:r>
              <a:rPr lang="en-US" sz="1200" u="none" dirty="0" smtClean="0">
                <a:solidFill>
                  <a:srgbClr val="000000"/>
                </a:solidFill>
              </a:rPr>
              <a:t>select </a:t>
            </a:r>
            <a:r>
              <a:rPr lang="en-US" sz="1200" i="1" u="none" dirty="0" smtClean="0">
                <a:solidFill>
                  <a:srgbClr val="000000"/>
                </a:solidFill>
              </a:rPr>
              <a:t>Analysis -&gt; Networks -&gt; </a:t>
            </a:r>
            <a:br>
              <a:rPr lang="en-US" sz="1200" i="1" u="none" dirty="0" smtClean="0">
                <a:solidFill>
                  <a:srgbClr val="000000"/>
                </a:solidFill>
              </a:rPr>
            </a:br>
            <a:r>
              <a:rPr lang="en-US" sz="1200" i="1" u="none" dirty="0" smtClean="0">
                <a:solidFill>
                  <a:srgbClr val="000000"/>
                </a:solidFill>
              </a:rPr>
              <a:t>Network Analysis Toolkit (NAT)</a:t>
            </a:r>
            <a:endParaRPr lang="en-US" sz="1200" u="none" dirty="0" smtClean="0">
              <a:solidFill>
                <a:srgbClr val="000000"/>
              </a:solidFill>
            </a:endParaRPr>
          </a:p>
          <a:p>
            <a:endParaRPr lang="en-US" sz="1200" u="none" dirty="0">
              <a:solidFill>
                <a:srgbClr val="000000"/>
              </a:solidFill>
            </a:endParaRPr>
          </a:p>
          <a:p>
            <a:r>
              <a:rPr lang="en-US" sz="1200" u="none" dirty="0" smtClean="0">
                <a:solidFill>
                  <a:srgbClr val="000000"/>
                </a:solidFill>
              </a:rPr>
              <a:t>The output should read:</a:t>
            </a:r>
            <a:endParaRPr lang="en-US" sz="1200" u="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3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Co-Author Network Analysis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1"/>
            <a:ext cx="5943600" cy="403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290" y="4471524"/>
            <a:ext cx="3667125" cy="211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0" y="1066800"/>
            <a:ext cx="2667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none" dirty="0" smtClean="0">
                <a:solidFill>
                  <a:srgbClr val="000000"/>
                </a:solidFill>
              </a:rPr>
              <a:t>One of the challenges of a co-author network is determining if your data set has duplicate names (e.g. John P. Smith and J P Smith). </a:t>
            </a:r>
          </a:p>
          <a:p>
            <a:endParaRPr lang="en-US" sz="1400" u="none" dirty="0">
              <a:solidFill>
                <a:srgbClr val="000000"/>
              </a:solidFill>
            </a:endParaRPr>
          </a:p>
          <a:p>
            <a:r>
              <a:rPr lang="en-US" sz="1400" u="none" dirty="0" smtClean="0">
                <a:solidFill>
                  <a:srgbClr val="000000"/>
                </a:solidFill>
              </a:rPr>
              <a:t>To detect duplicate nodes, we will want to select the network in the data manager, and then select </a:t>
            </a:r>
            <a:r>
              <a:rPr lang="en-US" sz="1400" i="1" u="none" dirty="0" smtClean="0">
                <a:solidFill>
                  <a:srgbClr val="000000"/>
                </a:solidFill>
              </a:rPr>
              <a:t>Data Preparation -&gt; Detect Duplicate Nodes.</a:t>
            </a:r>
            <a:endParaRPr lang="en-US" sz="1400" u="none" dirty="0" smtClean="0">
              <a:solidFill>
                <a:srgbClr val="000000"/>
              </a:solidFill>
            </a:endParaRPr>
          </a:p>
          <a:p>
            <a:endParaRPr lang="en-US" sz="1400" u="none" dirty="0">
              <a:solidFill>
                <a:srgbClr val="000000"/>
              </a:solidFill>
            </a:endParaRPr>
          </a:p>
          <a:p>
            <a:r>
              <a:rPr lang="en-US" sz="1400" u="none" dirty="0" smtClean="0">
                <a:solidFill>
                  <a:srgbClr val="000000"/>
                </a:solidFill>
              </a:rPr>
              <a:t>A pop-up window will appear, for this demo we will keep the input parameters.</a:t>
            </a:r>
          </a:p>
          <a:p>
            <a:endParaRPr lang="en-US" sz="1400" u="none" dirty="0">
              <a:solidFill>
                <a:srgbClr val="000000"/>
              </a:solidFill>
            </a:endParaRPr>
          </a:p>
          <a:p>
            <a:endParaRPr lang="en-US" sz="1400" u="none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0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Co-Author Network Analysis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594765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906262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2610097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01832" y="964975"/>
            <a:ext cx="2321020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none" dirty="0" smtClean="0">
                <a:solidFill>
                  <a:srgbClr val="000000"/>
                </a:solidFill>
              </a:rPr>
              <a:t>Let’s look at the output</a:t>
            </a:r>
            <a:br>
              <a:rPr lang="en-US" sz="1400" u="none" dirty="0" smtClean="0">
                <a:solidFill>
                  <a:srgbClr val="000000"/>
                </a:solidFill>
              </a:rPr>
            </a:br>
            <a:r>
              <a:rPr lang="en-US" sz="1400" u="none" dirty="0" smtClean="0">
                <a:solidFill>
                  <a:srgbClr val="000000"/>
                </a:solidFill>
              </a:rPr>
              <a:t>file </a:t>
            </a:r>
            <a:r>
              <a:rPr lang="en-US" sz="1400" i="1" u="none" dirty="0" smtClean="0">
                <a:solidFill>
                  <a:srgbClr val="000000"/>
                </a:solidFill>
              </a:rPr>
              <a:t>Text Log: Noteworthy</a:t>
            </a:r>
            <a:br>
              <a:rPr lang="en-US" sz="1400" i="1" u="none" dirty="0" smtClean="0">
                <a:solidFill>
                  <a:srgbClr val="000000"/>
                </a:solidFill>
              </a:rPr>
            </a:br>
            <a:r>
              <a:rPr lang="en-US" sz="1400" i="1" u="none" dirty="0" smtClean="0">
                <a:solidFill>
                  <a:srgbClr val="000000"/>
                </a:solidFill>
              </a:rPr>
              <a:t>nodes that will NOT be </a:t>
            </a:r>
            <a:br>
              <a:rPr lang="en-US" sz="1400" i="1" u="none" dirty="0" smtClean="0">
                <a:solidFill>
                  <a:srgbClr val="000000"/>
                </a:solidFill>
              </a:rPr>
            </a:br>
            <a:r>
              <a:rPr lang="en-US" sz="1400" i="1" u="none" dirty="0" smtClean="0">
                <a:solidFill>
                  <a:srgbClr val="000000"/>
                </a:solidFill>
              </a:rPr>
              <a:t>merged.</a:t>
            </a:r>
          </a:p>
          <a:p>
            <a:endParaRPr lang="en-US" sz="1400" i="1" u="none" dirty="0">
              <a:solidFill>
                <a:srgbClr val="000000"/>
              </a:solidFill>
            </a:endParaRPr>
          </a:p>
          <a:p>
            <a:r>
              <a:rPr lang="en-US" sz="1400" u="none" dirty="0" smtClean="0">
                <a:solidFill>
                  <a:srgbClr val="000000"/>
                </a:solidFill>
              </a:rPr>
              <a:t>Right click the file in the </a:t>
            </a:r>
            <a:br>
              <a:rPr lang="en-US" sz="1400" u="none" dirty="0" smtClean="0">
                <a:solidFill>
                  <a:srgbClr val="000000"/>
                </a:solidFill>
              </a:rPr>
            </a:br>
            <a:r>
              <a:rPr lang="en-US" sz="1400" u="none" dirty="0" smtClean="0">
                <a:solidFill>
                  <a:srgbClr val="000000"/>
                </a:solidFill>
              </a:rPr>
              <a:t>data manager, and select</a:t>
            </a:r>
            <a:br>
              <a:rPr lang="en-US" sz="1400" u="none" dirty="0" smtClean="0">
                <a:solidFill>
                  <a:srgbClr val="000000"/>
                </a:solidFill>
              </a:rPr>
            </a:br>
            <a:r>
              <a:rPr lang="en-US" sz="1400" i="1" u="none" dirty="0" smtClean="0">
                <a:solidFill>
                  <a:srgbClr val="000000"/>
                </a:solidFill>
              </a:rPr>
              <a:t>view</a:t>
            </a:r>
            <a:r>
              <a:rPr lang="en-US" sz="1400" u="none" dirty="0" smtClean="0">
                <a:solidFill>
                  <a:srgbClr val="000000"/>
                </a:solidFill>
              </a:rPr>
              <a:t> or </a:t>
            </a:r>
            <a:r>
              <a:rPr lang="en-US" sz="1400" i="1" u="none" dirty="0" smtClean="0">
                <a:solidFill>
                  <a:srgbClr val="000000"/>
                </a:solidFill>
              </a:rPr>
              <a:t>view with… </a:t>
            </a:r>
            <a:r>
              <a:rPr lang="en-US" sz="1400" u="none" dirty="0" smtClean="0">
                <a:solidFill>
                  <a:srgbClr val="000000"/>
                </a:solidFill>
              </a:rPr>
              <a:t>which</a:t>
            </a:r>
            <a:br>
              <a:rPr lang="en-US" sz="1400" u="none" dirty="0" smtClean="0">
                <a:solidFill>
                  <a:srgbClr val="000000"/>
                </a:solidFill>
              </a:rPr>
            </a:br>
            <a:r>
              <a:rPr lang="en-US" sz="1400" u="none" dirty="0" smtClean="0">
                <a:solidFill>
                  <a:srgbClr val="000000"/>
                </a:solidFill>
              </a:rPr>
              <a:t>will allow you to open the</a:t>
            </a:r>
            <a:br>
              <a:rPr lang="en-US" sz="1400" u="none" dirty="0" smtClean="0">
                <a:solidFill>
                  <a:srgbClr val="000000"/>
                </a:solidFill>
              </a:rPr>
            </a:br>
            <a:r>
              <a:rPr lang="en-US" sz="1400" u="none" dirty="0" smtClean="0">
                <a:solidFill>
                  <a:srgbClr val="000000"/>
                </a:solidFill>
              </a:rPr>
              <a:t>file in a text editor like</a:t>
            </a:r>
            <a:br>
              <a:rPr lang="en-US" sz="1400" u="none" dirty="0" smtClean="0">
                <a:solidFill>
                  <a:srgbClr val="000000"/>
                </a:solidFill>
              </a:rPr>
            </a:br>
            <a:r>
              <a:rPr lang="en-US" sz="1400" u="none" dirty="0" smtClean="0">
                <a:solidFill>
                  <a:srgbClr val="000000"/>
                </a:solidFill>
              </a:rPr>
              <a:t>notepad.</a:t>
            </a:r>
            <a:endParaRPr lang="en-US" sz="1400" i="1" u="none" dirty="0" smtClean="0">
              <a:solidFill>
                <a:srgbClr val="000000"/>
              </a:solidFill>
            </a:endParaRPr>
          </a:p>
          <a:p>
            <a:endParaRPr lang="en-US" sz="1400" i="1" u="none" dirty="0">
              <a:solidFill>
                <a:srgbClr val="000000"/>
              </a:solidFill>
            </a:endParaRPr>
          </a:p>
          <a:p>
            <a:r>
              <a:rPr lang="en-US" sz="1400" u="none" dirty="0" smtClean="0">
                <a:solidFill>
                  <a:srgbClr val="000000"/>
                </a:solidFill>
              </a:rPr>
              <a:t>We can repeat this process</a:t>
            </a:r>
          </a:p>
          <a:p>
            <a:r>
              <a:rPr lang="en-US" sz="1400" u="none" dirty="0" smtClean="0">
                <a:solidFill>
                  <a:srgbClr val="000000"/>
                </a:solidFill>
              </a:rPr>
              <a:t>with the file listing nodes</a:t>
            </a:r>
            <a:br>
              <a:rPr lang="en-US" sz="1400" u="none" dirty="0" smtClean="0">
                <a:solidFill>
                  <a:srgbClr val="000000"/>
                </a:solidFill>
              </a:rPr>
            </a:br>
            <a:r>
              <a:rPr lang="en-US" sz="1400" u="none" dirty="0" smtClean="0">
                <a:solidFill>
                  <a:srgbClr val="000000"/>
                </a:solidFill>
              </a:rPr>
              <a:t>that will be merged.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18439"/>
            <a:ext cx="5900737" cy="184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05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Co-Author Network Analysis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5257800" cy="357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4739658" cy="325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5105400"/>
            <a:ext cx="3976687" cy="130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200" y="838200"/>
            <a:ext cx="2895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none" dirty="0" smtClean="0">
                <a:solidFill>
                  <a:srgbClr val="000000"/>
                </a:solidFill>
              </a:rPr>
              <a:t>After we’ve identifying our duplicate nodes, we need to merge these duplicates.</a:t>
            </a:r>
          </a:p>
          <a:p>
            <a:endParaRPr lang="en-US" sz="1400" u="none" dirty="0">
              <a:solidFill>
                <a:srgbClr val="000000"/>
              </a:solidFill>
            </a:endParaRPr>
          </a:p>
          <a:p>
            <a:r>
              <a:rPr lang="en-US" sz="1400" u="none" dirty="0" smtClean="0">
                <a:solidFill>
                  <a:srgbClr val="000000"/>
                </a:solidFill>
              </a:rPr>
              <a:t>Select the network file and the </a:t>
            </a:r>
            <a:r>
              <a:rPr lang="en-US" sz="1400" i="1" u="none" dirty="0" smtClean="0">
                <a:solidFill>
                  <a:srgbClr val="000000"/>
                </a:solidFill>
              </a:rPr>
              <a:t>Merge Table: based on label </a:t>
            </a:r>
            <a:r>
              <a:rPr lang="en-US" sz="1400" u="none" dirty="0" smtClean="0">
                <a:solidFill>
                  <a:srgbClr val="000000"/>
                </a:solidFill>
              </a:rPr>
              <a:t>file in the data manager, and then select </a:t>
            </a:r>
            <a:br>
              <a:rPr lang="en-US" sz="1400" u="none" dirty="0" smtClean="0">
                <a:solidFill>
                  <a:srgbClr val="000000"/>
                </a:solidFill>
              </a:rPr>
            </a:br>
            <a:r>
              <a:rPr lang="en-US" sz="1400" i="1" u="none" dirty="0" smtClean="0">
                <a:solidFill>
                  <a:srgbClr val="000000"/>
                </a:solidFill>
              </a:rPr>
              <a:t>Data Preparation -&gt; Update Network by Merging Nodes</a:t>
            </a:r>
          </a:p>
          <a:p>
            <a:endParaRPr lang="en-US" sz="1400" i="1" u="none" dirty="0">
              <a:solidFill>
                <a:srgbClr val="000000"/>
              </a:solidFill>
            </a:endParaRPr>
          </a:p>
          <a:p>
            <a:r>
              <a:rPr lang="en-US" sz="1400" u="none" dirty="0" smtClean="0">
                <a:solidFill>
                  <a:srgbClr val="000000"/>
                </a:solidFill>
              </a:rPr>
              <a:t>A box will appear that allows us to use an aggregation function file (property files). Select browse, and navigate to the </a:t>
            </a:r>
            <a:r>
              <a:rPr lang="en-US" sz="1400" i="1" u="none" dirty="0" smtClean="0">
                <a:solidFill>
                  <a:srgbClr val="000000"/>
                </a:solidFill>
              </a:rPr>
              <a:t>Sci2 directory</a:t>
            </a:r>
            <a:br>
              <a:rPr lang="en-US" sz="1400" i="1" u="none" dirty="0" smtClean="0">
                <a:solidFill>
                  <a:srgbClr val="000000"/>
                </a:solidFill>
              </a:rPr>
            </a:br>
            <a:r>
              <a:rPr lang="en-US" sz="1400" i="1" u="none" dirty="0" err="1" smtClean="0">
                <a:solidFill>
                  <a:srgbClr val="000000"/>
                </a:solidFill>
              </a:rPr>
              <a:t>sampledata</a:t>
            </a:r>
            <a:r>
              <a:rPr lang="en-US" sz="1400" i="1" u="none" dirty="0" smtClean="0">
                <a:solidFill>
                  <a:srgbClr val="000000"/>
                </a:solidFill>
              </a:rPr>
              <a:t> -&gt; scientometrics -&gt; properties  </a:t>
            </a:r>
            <a:r>
              <a:rPr lang="en-US" sz="1400" u="none" dirty="0" smtClean="0">
                <a:solidFill>
                  <a:srgbClr val="000000"/>
                </a:solidFill>
              </a:rPr>
              <a:t>and select </a:t>
            </a:r>
            <a:r>
              <a:rPr lang="en-US" sz="1400" i="1" u="none" dirty="0" err="1" smtClean="0">
                <a:solidFill>
                  <a:srgbClr val="000000"/>
                </a:solidFill>
              </a:rPr>
              <a:t>MergeIsiAuthors.properties</a:t>
            </a:r>
            <a:endParaRPr lang="en-US" sz="1400" i="1" u="none" dirty="0" smtClean="0">
              <a:solidFill>
                <a:srgbClr val="000000"/>
              </a:solidFill>
            </a:endParaRPr>
          </a:p>
          <a:p>
            <a:endParaRPr lang="en-US" sz="1400" i="1" u="none" dirty="0">
              <a:solidFill>
                <a:srgbClr val="000000"/>
              </a:solidFill>
            </a:endParaRPr>
          </a:p>
          <a:p>
            <a:r>
              <a:rPr lang="en-US" sz="1400" u="none" dirty="0" smtClean="0">
                <a:solidFill>
                  <a:srgbClr val="000000"/>
                </a:solidFill>
              </a:rPr>
              <a:t>Select open, and then OK.</a:t>
            </a:r>
            <a:endParaRPr lang="en-US" sz="1400" u="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2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Co-Author Network Analysis</a:t>
            </a:r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4541065" cy="30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662" y="3962400"/>
            <a:ext cx="4228986" cy="258346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838200"/>
            <a:ext cx="297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 smtClean="0">
                <a:solidFill>
                  <a:srgbClr val="000000"/>
                </a:solidFill>
              </a:rPr>
              <a:t>We’ve now updated out network, so lets re-run the network analysis toolkit algorithm to see how our network has been effected by our work.</a:t>
            </a:r>
          </a:p>
          <a:p>
            <a:endParaRPr lang="en-US" u="none" dirty="0">
              <a:solidFill>
                <a:srgbClr val="000000"/>
              </a:solidFill>
            </a:endParaRPr>
          </a:p>
          <a:p>
            <a:r>
              <a:rPr lang="en-US" u="none" dirty="0" smtClean="0">
                <a:solidFill>
                  <a:srgbClr val="000000"/>
                </a:solidFill>
              </a:rPr>
              <a:t>What changes do you notice to the network statistics?</a:t>
            </a:r>
            <a:endParaRPr lang="en-US" u="none" dirty="0">
              <a:solidFill>
                <a:srgbClr val="00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4159440" cy="260032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0" y="3962400"/>
            <a:ext cx="1508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none" dirty="0" smtClean="0">
                <a:solidFill>
                  <a:srgbClr val="000000"/>
                </a:solidFill>
              </a:rPr>
              <a:t>Original Network</a:t>
            </a:r>
            <a:endParaRPr lang="en-US" sz="1400" u="none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3962400"/>
            <a:ext cx="1508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none" dirty="0" smtClean="0">
                <a:solidFill>
                  <a:srgbClr val="000000"/>
                </a:solidFill>
              </a:rPr>
              <a:t>Revised Network</a:t>
            </a:r>
            <a:endParaRPr lang="en-US" sz="1400" u="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5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Co-Author Network Analysis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19" y="825388"/>
            <a:ext cx="5964254" cy="3733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200" y="990600"/>
            <a:ext cx="304203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none" dirty="0" smtClean="0">
                <a:solidFill>
                  <a:srgbClr val="000000"/>
                </a:solidFill>
              </a:rPr>
              <a:t>Let’s start to analyze the updated</a:t>
            </a:r>
            <a:br>
              <a:rPr lang="en-US" sz="1400" u="none" dirty="0" smtClean="0">
                <a:solidFill>
                  <a:srgbClr val="000000"/>
                </a:solidFill>
              </a:rPr>
            </a:br>
            <a:r>
              <a:rPr lang="en-US" sz="1400" u="none" dirty="0" smtClean="0">
                <a:solidFill>
                  <a:srgbClr val="000000"/>
                </a:solidFill>
              </a:rPr>
              <a:t>network. To start, lets find the</a:t>
            </a:r>
            <a:br>
              <a:rPr lang="en-US" sz="1400" u="none" dirty="0" smtClean="0">
                <a:solidFill>
                  <a:srgbClr val="000000"/>
                </a:solidFill>
              </a:rPr>
            </a:br>
            <a:r>
              <a:rPr lang="en-US" sz="1400" u="none" dirty="0" smtClean="0">
                <a:solidFill>
                  <a:srgbClr val="000000"/>
                </a:solidFill>
              </a:rPr>
              <a:t>degree for each node.</a:t>
            </a:r>
          </a:p>
          <a:p>
            <a:endParaRPr lang="en-US" sz="1400" u="none" dirty="0">
              <a:solidFill>
                <a:srgbClr val="000000"/>
              </a:solidFill>
            </a:endParaRPr>
          </a:p>
          <a:p>
            <a:r>
              <a:rPr lang="en-US" sz="1400" u="none" dirty="0" smtClean="0">
                <a:solidFill>
                  <a:srgbClr val="000000"/>
                </a:solidFill>
              </a:rPr>
              <a:t>Select the updated network in the</a:t>
            </a:r>
            <a:br>
              <a:rPr lang="en-US" sz="1400" u="none" dirty="0" smtClean="0">
                <a:solidFill>
                  <a:srgbClr val="000000"/>
                </a:solidFill>
              </a:rPr>
            </a:br>
            <a:r>
              <a:rPr lang="en-US" sz="1400" u="none" dirty="0" smtClean="0">
                <a:solidFill>
                  <a:srgbClr val="000000"/>
                </a:solidFill>
              </a:rPr>
              <a:t>data manager, and then select in </a:t>
            </a:r>
            <a:br>
              <a:rPr lang="en-US" sz="1400" u="none" dirty="0" smtClean="0">
                <a:solidFill>
                  <a:srgbClr val="000000"/>
                </a:solidFill>
              </a:rPr>
            </a:br>
            <a:r>
              <a:rPr lang="en-US" sz="1400" u="none" dirty="0" smtClean="0">
                <a:solidFill>
                  <a:srgbClr val="000000"/>
                </a:solidFill>
              </a:rPr>
              <a:t>the menu </a:t>
            </a:r>
            <a:r>
              <a:rPr lang="en-US" sz="1400" i="1" u="none" dirty="0" smtClean="0">
                <a:solidFill>
                  <a:srgbClr val="000000"/>
                </a:solidFill>
              </a:rPr>
              <a:t>Analysis -&gt; Networks-&gt;</a:t>
            </a:r>
            <a:br>
              <a:rPr lang="en-US" sz="1400" i="1" u="none" dirty="0" smtClean="0">
                <a:solidFill>
                  <a:srgbClr val="000000"/>
                </a:solidFill>
              </a:rPr>
            </a:br>
            <a:r>
              <a:rPr lang="en-US" sz="1400" i="1" u="none" dirty="0" err="1" smtClean="0">
                <a:solidFill>
                  <a:srgbClr val="000000"/>
                </a:solidFill>
              </a:rPr>
              <a:t>Unweighted</a:t>
            </a:r>
            <a:r>
              <a:rPr lang="en-US" sz="1400" i="1" u="none" dirty="0" smtClean="0">
                <a:solidFill>
                  <a:srgbClr val="000000"/>
                </a:solidFill>
              </a:rPr>
              <a:t> &amp; Undirected -&gt;</a:t>
            </a:r>
            <a:br>
              <a:rPr lang="en-US" sz="1400" i="1" u="none" dirty="0" smtClean="0">
                <a:solidFill>
                  <a:srgbClr val="000000"/>
                </a:solidFill>
              </a:rPr>
            </a:br>
            <a:r>
              <a:rPr lang="en-US" sz="1400" i="1" u="none" dirty="0" smtClean="0">
                <a:solidFill>
                  <a:srgbClr val="000000"/>
                </a:solidFill>
              </a:rPr>
              <a:t>Node Degree</a:t>
            </a:r>
            <a:endParaRPr lang="en-US" sz="1400" u="none" dirty="0" smtClean="0">
              <a:solidFill>
                <a:srgbClr val="000000"/>
              </a:solidFill>
            </a:endParaRPr>
          </a:p>
          <a:p>
            <a:endParaRPr lang="en-US" sz="1400" u="none" dirty="0">
              <a:solidFill>
                <a:srgbClr val="000000"/>
              </a:solidFill>
            </a:endParaRPr>
          </a:p>
          <a:p>
            <a:r>
              <a:rPr lang="en-US" sz="1400" u="none" dirty="0" smtClean="0">
                <a:solidFill>
                  <a:srgbClr val="000000"/>
                </a:solidFill>
              </a:rPr>
              <a:t>A new network file will be output</a:t>
            </a:r>
            <a:br>
              <a:rPr lang="en-US" sz="1400" u="none" dirty="0" smtClean="0">
                <a:solidFill>
                  <a:srgbClr val="000000"/>
                </a:solidFill>
              </a:rPr>
            </a:br>
            <a:r>
              <a:rPr lang="en-US" sz="1400" u="none" dirty="0" smtClean="0">
                <a:solidFill>
                  <a:srgbClr val="000000"/>
                </a:solidFill>
              </a:rPr>
              <a:t>that has appended a degree to</a:t>
            </a:r>
            <a:br>
              <a:rPr lang="en-US" sz="1400" u="none" dirty="0" smtClean="0">
                <a:solidFill>
                  <a:srgbClr val="000000"/>
                </a:solidFill>
              </a:rPr>
            </a:br>
            <a:r>
              <a:rPr lang="en-US" sz="1400" u="none" dirty="0" smtClean="0">
                <a:solidFill>
                  <a:srgbClr val="000000"/>
                </a:solidFill>
              </a:rPr>
              <a:t>each node in your network file.</a:t>
            </a:r>
          </a:p>
          <a:p>
            <a:endParaRPr lang="en-US" sz="1400" u="none" dirty="0">
              <a:solidFill>
                <a:srgbClr val="000000"/>
              </a:solidFill>
            </a:endParaRPr>
          </a:p>
          <a:p>
            <a:r>
              <a:rPr lang="en-US" sz="1400" u="none" dirty="0" smtClean="0">
                <a:solidFill>
                  <a:srgbClr val="000000"/>
                </a:solidFill>
              </a:rPr>
              <a:t>To see the distribution of node</a:t>
            </a:r>
            <a:br>
              <a:rPr lang="en-US" sz="1400" u="none" dirty="0" smtClean="0">
                <a:solidFill>
                  <a:srgbClr val="000000"/>
                </a:solidFill>
              </a:rPr>
            </a:br>
            <a:r>
              <a:rPr lang="en-US" sz="1400" u="none" dirty="0" smtClean="0">
                <a:solidFill>
                  <a:srgbClr val="000000"/>
                </a:solidFill>
              </a:rPr>
              <a:t>degrees, use the same menu path</a:t>
            </a:r>
            <a:br>
              <a:rPr lang="en-US" sz="1400" u="none" dirty="0" smtClean="0">
                <a:solidFill>
                  <a:srgbClr val="000000"/>
                </a:solidFill>
              </a:rPr>
            </a:br>
            <a:r>
              <a:rPr lang="en-US" sz="1400" u="none" dirty="0" smtClean="0">
                <a:solidFill>
                  <a:srgbClr val="000000"/>
                </a:solidFill>
              </a:rPr>
              <a:t>above, except you will need to</a:t>
            </a:r>
            <a:br>
              <a:rPr lang="en-US" sz="1400" u="none" dirty="0" smtClean="0">
                <a:solidFill>
                  <a:srgbClr val="000000"/>
                </a:solidFill>
              </a:rPr>
            </a:br>
            <a:r>
              <a:rPr lang="en-US" sz="1400" u="none" dirty="0" smtClean="0">
                <a:solidFill>
                  <a:srgbClr val="000000"/>
                </a:solidFill>
              </a:rPr>
              <a:t>select algorithm </a:t>
            </a:r>
            <a:r>
              <a:rPr lang="en-US" sz="1400" i="1" u="none" dirty="0" smtClean="0">
                <a:solidFill>
                  <a:srgbClr val="000000"/>
                </a:solidFill>
              </a:rPr>
              <a:t>Degree Distribution. </a:t>
            </a:r>
            <a:r>
              <a:rPr lang="en-US" sz="1400" u="none" dirty="0" smtClean="0">
                <a:solidFill>
                  <a:srgbClr val="000000"/>
                </a:solidFill>
              </a:rPr>
              <a:t>A pop-up window will </a:t>
            </a:r>
            <a:br>
              <a:rPr lang="en-US" sz="1400" u="none" dirty="0" smtClean="0">
                <a:solidFill>
                  <a:srgbClr val="000000"/>
                </a:solidFill>
              </a:rPr>
            </a:br>
            <a:r>
              <a:rPr lang="en-US" sz="1400" u="none" dirty="0" smtClean="0">
                <a:solidFill>
                  <a:srgbClr val="000000"/>
                </a:solidFill>
              </a:rPr>
              <a:t>appear, for now, just hit OK. Two data files will appear, we’ll select the first.</a:t>
            </a:r>
          </a:p>
          <a:p>
            <a:endParaRPr lang="en-US" sz="1400" i="1" u="none" dirty="0">
              <a:solidFill>
                <a:srgbClr val="000000"/>
              </a:solidFill>
            </a:endParaRPr>
          </a:p>
          <a:p>
            <a:r>
              <a:rPr lang="en-US" sz="1400" u="none" dirty="0" smtClean="0">
                <a:solidFill>
                  <a:srgbClr val="000000"/>
                </a:solidFill>
              </a:rPr>
              <a:t>To visualize this file, select </a:t>
            </a:r>
            <a:r>
              <a:rPr lang="en-US" sz="1400" i="1" u="none" dirty="0" smtClean="0">
                <a:solidFill>
                  <a:srgbClr val="000000"/>
                </a:solidFill>
              </a:rPr>
              <a:t>Visualization -&gt; General -&gt;</a:t>
            </a:r>
            <a:r>
              <a:rPr lang="en-US" sz="1400" i="1" u="none" dirty="0" err="1" smtClean="0">
                <a:solidFill>
                  <a:srgbClr val="000000"/>
                </a:solidFill>
              </a:rPr>
              <a:t>GnuPlot</a:t>
            </a:r>
            <a:endParaRPr lang="en-US" sz="1400" u="none" dirty="0" smtClean="0">
              <a:solidFill>
                <a:srgbClr val="000000"/>
              </a:solidFill>
            </a:endParaRPr>
          </a:p>
          <a:p>
            <a:endParaRPr lang="en-US" sz="1400" i="1" u="none" dirty="0">
              <a:solidFill>
                <a:srgbClr val="000000"/>
              </a:solidFill>
            </a:endParaRPr>
          </a:p>
          <a:p>
            <a:endParaRPr lang="en-US" sz="1400" i="1" u="none" dirty="0">
              <a:solidFill>
                <a:srgbClr val="000000"/>
              </a:solidFill>
            </a:endParaRP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00600"/>
            <a:ext cx="4495800" cy="134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90" y="4191000"/>
            <a:ext cx="3881649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810000" y="1714500"/>
            <a:ext cx="990600" cy="190500"/>
          </a:xfrm>
          <a:prstGeom prst="rect">
            <a:avLst/>
          </a:prstGeom>
          <a:noFill/>
          <a:ln w="34925" cap="flat" cmpd="sng" algn="ctr">
            <a:solidFill>
              <a:srgbClr val="C00000">
                <a:alpha val="1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51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Co-Author Network </a:t>
            </a:r>
            <a:r>
              <a:rPr lang="en-US" dirty="0" smtClean="0"/>
              <a:t>Visualization in Gephi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991393"/>
            <a:ext cx="3200400" cy="5059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Next we will visualize the network in Gephi. </a:t>
            </a:r>
          </a:p>
          <a:p>
            <a:pPr marL="0" indent="0">
              <a:buNone/>
            </a:pPr>
            <a:r>
              <a:rPr lang="en-US" sz="2000" dirty="0" smtClean="0"/>
              <a:t>Navigate to </a:t>
            </a:r>
            <a:r>
              <a:rPr lang="en-US" sz="2000" b="1" dirty="0" smtClean="0"/>
              <a:t>Visualization &gt; Networks &gt; Gephi.</a:t>
            </a:r>
          </a:p>
          <a:p>
            <a:pPr marL="0" indent="0">
              <a:buNone/>
            </a:pPr>
            <a:r>
              <a:rPr lang="en-US" sz="2000" dirty="0" smtClean="0"/>
              <a:t>The algorithm is a bridge that passes the network data to Gephi. The program will automatically start. The tool produces an Import Report. It lets you select the network type, gives load errors, etc.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Next, is a brief walk through of </a:t>
            </a:r>
            <a:r>
              <a:rPr lang="en-US" sz="2000" dirty="0" err="1" smtClean="0"/>
              <a:t>Gephi’s</a:t>
            </a:r>
            <a:r>
              <a:rPr lang="en-US" sz="2000" dirty="0" smtClean="0"/>
              <a:t> three main sections, and outline various functions and tools available.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2" y="914400"/>
            <a:ext cx="5029902" cy="41249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13303"/>
            <a:ext cx="4470390" cy="32374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5661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6625862" cy="44248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Gephi: Initial Layout of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1295400"/>
            <a:ext cx="2590800" cy="49069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Now we can start an visualization and analysis of the network.</a:t>
            </a:r>
          </a:p>
          <a:p>
            <a:pPr marL="0" indent="0">
              <a:buNone/>
            </a:pPr>
            <a:r>
              <a:rPr lang="en-US" sz="1800" dirty="0" smtClean="0"/>
              <a:t>First we will adjust the layout of the network.</a:t>
            </a:r>
            <a:endParaRPr lang="en-US" dirty="0"/>
          </a:p>
          <a:p>
            <a:pPr marL="0" indent="0">
              <a:buNone/>
            </a:pPr>
            <a:r>
              <a:rPr lang="en-US" sz="1800" dirty="0" smtClean="0"/>
              <a:t>From the layout pane, select the “ForceAtlas2” layout algorithm and enter the following parameters, and then select “Run”.</a:t>
            </a:r>
          </a:p>
          <a:p>
            <a:pPr marL="0" indent="0">
              <a:buNone/>
            </a:pPr>
            <a:r>
              <a:rPr lang="en-US" sz="1800" dirty="0" smtClean="0"/>
              <a:t>You may also select </a:t>
            </a:r>
            <a:r>
              <a:rPr lang="en-US" sz="1800" dirty="0" err="1" smtClean="0"/>
              <a:t>YifanHu’s</a:t>
            </a:r>
            <a:r>
              <a:rPr lang="en-US" sz="1800" dirty="0" smtClean="0"/>
              <a:t> Multilevel force network layout.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48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2200"/>
            <a:ext cx="2544461" cy="3934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703" y="2362200"/>
            <a:ext cx="2458897" cy="38876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522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Gephi: Initial Layout of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49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98946"/>
            <a:ext cx="5399390" cy="55399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723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9996" y="1357925"/>
            <a:ext cx="8915028" cy="3457575"/>
            <a:chOff x="228972" y="2590800"/>
            <a:chExt cx="8915028" cy="3457575"/>
          </a:xfrm>
        </p:grpSpPr>
        <p:pic>
          <p:nvPicPr>
            <p:cNvPr id="4" name="Picture 3" descr="C:\Users\dapolley\Desktop\intro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72" y="2590800"/>
              <a:ext cx="4352553" cy="3457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4646612" y="2627313"/>
              <a:ext cx="4497388" cy="3421062"/>
              <a:chOff x="4646612" y="2855912"/>
              <a:chExt cx="4497388" cy="3421062"/>
            </a:xfrm>
          </p:grpSpPr>
          <p:pic>
            <p:nvPicPr>
              <p:cNvPr id="8" name="Picture 7" descr="C:\Users\dapolley\Desktop\Picture1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6612" y="2855912"/>
                <a:ext cx="4497388" cy="34210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6"/>
              <p:cNvSpPr txBox="1"/>
              <p:nvPr/>
            </p:nvSpPr>
            <p:spPr>
              <a:xfrm>
                <a:off x="6380570" y="3581399"/>
                <a:ext cx="23622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u="none" dirty="0" smtClean="0">
                    <a:solidFill>
                      <a:srgbClr val="000000"/>
                    </a:solidFill>
                    <a:latin typeface="Myriad Pro" pitchFamily="34" charset="0"/>
                  </a:rPr>
                  <a:t>Edge Direction:</a:t>
                </a:r>
              </a:p>
              <a:p>
                <a:r>
                  <a:rPr lang="en-US" sz="1400" u="none" dirty="0" smtClean="0">
                    <a:solidFill>
                      <a:srgbClr val="707070"/>
                    </a:solidFill>
                    <a:latin typeface="Myriad Pro" pitchFamily="34" charset="0"/>
                  </a:rPr>
                  <a:t>Directional relationship is represented by arrows</a:t>
                </a:r>
                <a:endParaRPr lang="en-US" sz="1400" u="none" dirty="0" smtClean="0">
                  <a:solidFill>
                    <a:srgbClr val="000000"/>
                  </a:solidFill>
                  <a:latin typeface="Myriad Pro" pitchFamily="34" charset="0"/>
                </a:endParaRPr>
              </a:p>
            </p:txBody>
          </p:sp>
          <p:sp>
            <p:nvSpPr>
              <p:cNvPr id="10" name="TextBox 7"/>
              <p:cNvSpPr txBox="1"/>
              <p:nvPr/>
            </p:nvSpPr>
            <p:spPr>
              <a:xfrm>
                <a:off x="6427622" y="4382112"/>
                <a:ext cx="2362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u="none" dirty="0" smtClean="0">
                    <a:solidFill>
                      <a:srgbClr val="000000"/>
                    </a:solidFill>
                    <a:latin typeface="Myriad Pro" pitchFamily="34" charset="0"/>
                  </a:rPr>
                  <a:t>In-Degree</a:t>
                </a:r>
                <a:r>
                  <a:rPr lang="en-US" sz="1400" dirty="0" smtClean="0">
                    <a:latin typeface="Myriad Pro" pitchFamily="34" charset="0"/>
                  </a:rPr>
                  <a:t>:</a:t>
                </a:r>
              </a:p>
              <a:p>
                <a:r>
                  <a:rPr lang="en-US" sz="1400" u="none" dirty="0" smtClean="0">
                    <a:solidFill>
                      <a:srgbClr val="707070"/>
                    </a:solidFill>
                    <a:latin typeface="Myriad Pro" pitchFamily="34" charset="0"/>
                  </a:rPr>
                  <a:t>Number of incoming edges</a:t>
                </a:r>
                <a:endParaRPr lang="en-US" sz="1400" u="none" dirty="0">
                  <a:solidFill>
                    <a:srgbClr val="707070"/>
                  </a:solidFill>
                  <a:latin typeface="Myriad Pro" pitchFamily="34" charset="0"/>
                </a:endParaRPr>
              </a:p>
            </p:txBody>
          </p:sp>
          <p:sp>
            <p:nvSpPr>
              <p:cNvPr id="11" name="TextBox 8"/>
              <p:cNvSpPr txBox="1"/>
              <p:nvPr/>
            </p:nvSpPr>
            <p:spPr>
              <a:xfrm>
                <a:off x="6400800" y="5047311"/>
                <a:ext cx="19812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u="none" dirty="0" smtClean="0">
                    <a:solidFill>
                      <a:srgbClr val="000000"/>
                    </a:solidFill>
                    <a:latin typeface="Myriad Pro" pitchFamily="34" charset="0"/>
                  </a:rPr>
                  <a:t>Out-Degree</a:t>
                </a:r>
                <a:r>
                  <a:rPr lang="en-US" sz="1400" u="none" dirty="0" smtClean="0">
                    <a:latin typeface="Myriad Pro" pitchFamily="34" charset="0"/>
                  </a:rPr>
                  <a:t>:</a:t>
                </a:r>
              </a:p>
              <a:p>
                <a:r>
                  <a:rPr lang="en-US" sz="1400" u="none" dirty="0" smtClean="0">
                    <a:solidFill>
                      <a:srgbClr val="707070"/>
                    </a:solidFill>
                    <a:latin typeface="Myriad Pro" pitchFamily="34" charset="0"/>
                  </a:rPr>
                  <a:t>Number of outgoing edges</a:t>
                </a:r>
                <a:endParaRPr lang="en-US" sz="1400" u="none" dirty="0">
                  <a:solidFill>
                    <a:srgbClr val="707070"/>
                  </a:solidFill>
                  <a:latin typeface="Myriad Pro" pitchFamily="34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228600" y="91440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none" dirty="0" smtClean="0">
                <a:solidFill>
                  <a:srgbClr val="000000"/>
                </a:solidFill>
              </a:rPr>
              <a:t>General types </a:t>
            </a:r>
            <a:r>
              <a:rPr lang="en-US" u="none" dirty="0">
                <a:solidFill>
                  <a:srgbClr val="000000"/>
                </a:solidFill>
              </a:rPr>
              <a:t>of networks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5029200"/>
            <a:ext cx="8034194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u="none" dirty="0" smtClean="0">
                <a:solidFill>
                  <a:srgbClr val="000000"/>
                </a:solidFill>
              </a:rPr>
              <a:t>Other types of networks and graphs: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u="none" dirty="0" smtClean="0">
                <a:solidFill>
                  <a:srgbClr val="000000"/>
                </a:solidFill>
              </a:rPr>
              <a:t>Hierarchical networks (tree networks)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u="none" dirty="0" smtClean="0">
                <a:solidFill>
                  <a:srgbClr val="000000"/>
                </a:solidFill>
              </a:rPr>
              <a:t>Bipartite Networks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u="none" dirty="0">
              <a:solidFill>
                <a:srgbClr val="000000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u="none" dirty="0" smtClean="0">
              <a:solidFill>
                <a:srgbClr val="000000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u="none" dirty="0" smtClean="0">
                <a:solidFill>
                  <a:srgbClr val="000000"/>
                </a:solidFill>
              </a:rPr>
              <a:t>Multigraphs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u="none" dirty="0" smtClean="0">
                <a:solidFill>
                  <a:srgbClr val="000000"/>
                </a:solidFill>
              </a:rPr>
              <a:t>Hypergraphs</a:t>
            </a:r>
          </a:p>
          <a:p>
            <a:endParaRPr lang="en-US" u="none" dirty="0" smtClean="0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BFFFB"/>
                </a:solidFill>
              </a:rPr>
              <a:t>Introduction to Network </a:t>
            </a:r>
            <a:r>
              <a:rPr lang="en-US" dirty="0" smtClean="0">
                <a:solidFill>
                  <a:srgbClr val="FBFFFB"/>
                </a:solidFill>
              </a:rPr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89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926126"/>
            <a:ext cx="40386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Next, we can adjust the edge color by selecting the Edge tab in the Ranking window.</a:t>
            </a:r>
          </a:p>
          <a:p>
            <a:r>
              <a:rPr lang="en-US" sz="2000" dirty="0" smtClean="0"/>
              <a:t>In the drop down menu, select “</a:t>
            </a:r>
            <a:r>
              <a:rPr lang="en-US" sz="2000" dirty="0" err="1" smtClean="0"/>
              <a:t>number_of_coauthored_works</a:t>
            </a:r>
            <a:r>
              <a:rPr lang="en-US" sz="2000" dirty="0" smtClean="0"/>
              <a:t>”.</a:t>
            </a:r>
          </a:p>
          <a:p>
            <a:r>
              <a:rPr lang="en-US" sz="2000" dirty="0" smtClean="0"/>
              <a:t>Select the small square in the right corner of the Color Range box. This lets us choose new color ranges for variables.</a:t>
            </a:r>
          </a:p>
          <a:p>
            <a:r>
              <a:rPr lang="en-US" sz="2000" dirty="0" smtClean="0"/>
              <a:t>You may also set the color range and values to apply the colors to, or adjust color scaling variables by adjusting the spline.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50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Gephi: Edge Color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3096057" cy="33437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47820"/>
            <a:ext cx="3343742" cy="34866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64" y="2204406"/>
            <a:ext cx="3124636" cy="33913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0" t="972" r="125" b="606"/>
          <a:stretch/>
        </p:blipFill>
        <p:spPr>
          <a:xfrm>
            <a:off x="371942" y="3491138"/>
            <a:ext cx="3200400" cy="28521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508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5747474" cy="3568223"/>
          </a:xfr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51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Gephi: Network statistics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57900" y="838200"/>
            <a:ext cx="2857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Gephi provides a variety of node and edge statistics to help understand the relationships, clustering, paths, centrality, and communities within a network.</a:t>
            </a:r>
          </a:p>
          <a:p>
            <a:endParaRPr lang="en-US" dirty="0"/>
          </a:p>
          <a:p>
            <a:r>
              <a:rPr lang="en-US" dirty="0" smtClean="0"/>
              <a:t>Try implementing the Average Degree, and Network Diameter statistics, which we will next visualize.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0"/>
            <a:ext cx="6781800" cy="21042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89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52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Gephi: Network statistics/Community Detection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60984" y="940970"/>
            <a:ext cx="32517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modularity statistical algorithm calculates how the connectedness of a network, and the </a:t>
            </a:r>
            <a:r>
              <a:rPr lang="en-US" dirty="0" err="1" smtClean="0"/>
              <a:t>Blondel</a:t>
            </a:r>
            <a:r>
              <a:rPr lang="en-US" dirty="0" smtClean="0"/>
              <a:t> Communities that exist in the network. The communities are added as a partition to the nodes.</a:t>
            </a:r>
          </a:p>
          <a:p>
            <a:endParaRPr lang="en-US" dirty="0"/>
          </a:p>
          <a:p>
            <a:r>
              <a:rPr lang="en-US" dirty="0" smtClean="0"/>
              <a:t>The modularity categories may be applied to the network from the Partitions window.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4944165" cy="28388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7" y="1981201"/>
            <a:ext cx="4984014" cy="3962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308189"/>
            <a:ext cx="3191320" cy="20481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210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53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Gephi: Node Color Ranking &amp; Scaling – </a:t>
            </a:r>
            <a:br>
              <a:rPr lang="en-US" dirty="0" smtClean="0"/>
            </a:br>
            <a:r>
              <a:rPr lang="en-US" dirty="0" smtClean="0"/>
              <a:t>Degree &amp; Times Cited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7" y="874643"/>
            <a:ext cx="3124636" cy="33818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744" y="1447800"/>
            <a:ext cx="1476581" cy="26483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278" y="914400"/>
            <a:ext cx="4709844" cy="48378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128293"/>
            <a:ext cx="5606054" cy="31971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278" y="914400"/>
            <a:ext cx="4693970" cy="48378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037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54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Gephi: Node Color Ranking &amp; Scaling – </a:t>
            </a:r>
            <a:br>
              <a:rPr lang="en-US" dirty="0" smtClean="0"/>
            </a:br>
            <a:r>
              <a:rPr lang="en-US" dirty="0" err="1" smtClean="0"/>
              <a:t>Betweenness</a:t>
            </a:r>
            <a:r>
              <a:rPr lang="en-US" dirty="0" smtClean="0"/>
              <a:t> Centrality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990600"/>
            <a:ext cx="4693970" cy="48378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"/>
          <a:stretch/>
        </p:blipFill>
        <p:spPr>
          <a:xfrm>
            <a:off x="381000" y="990599"/>
            <a:ext cx="3057962" cy="34104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990599"/>
            <a:ext cx="4710285" cy="48378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483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55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Gephi: Node Labels – Data Laboratory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46205"/>
            <a:ext cx="7848600" cy="53101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76600"/>
            <a:ext cx="3934374" cy="2029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984391"/>
            <a:ext cx="3562847" cy="30388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96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56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Gephi: Node Labels – Overview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5477189" cy="472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41" y="4993651"/>
            <a:ext cx="7215748" cy="17119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981323"/>
            <a:ext cx="2587994" cy="36982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020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57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39840"/>
            <a:ext cx="5477189" cy="56182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Gephi: Node Labels –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0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Gephi: Final visualization – Node Parameters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71183"/>
            <a:ext cx="8001000" cy="5394740"/>
          </a:xfr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58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082579" y="1527359"/>
            <a:ext cx="7036936" cy="3124200"/>
            <a:chOff x="2082579" y="1527359"/>
            <a:chExt cx="7036936" cy="3124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579" y="1527359"/>
              <a:ext cx="7036936" cy="3124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Curved Up Arrow 9"/>
            <p:cNvSpPr/>
            <p:nvPr/>
          </p:nvSpPr>
          <p:spPr>
            <a:xfrm rot="16200000">
              <a:off x="6362700" y="3128222"/>
              <a:ext cx="381000" cy="3048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641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Gephi: Final visualization – Node Parameters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71183"/>
            <a:ext cx="8001000" cy="5394740"/>
          </a:xfr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59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14" r="79167"/>
          <a:stretch/>
        </p:blipFill>
        <p:spPr>
          <a:xfrm>
            <a:off x="2057400" y="4750648"/>
            <a:ext cx="3773085" cy="14270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810" y="1527359"/>
            <a:ext cx="5727590" cy="31440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457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50448"/>
            <a:ext cx="8382000" cy="4419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General Topologies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Random Graphs network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Watts-</a:t>
            </a:r>
            <a:r>
              <a:rPr lang="en-US" dirty="0" err="1" smtClean="0"/>
              <a:t>Strogatz</a:t>
            </a:r>
            <a:r>
              <a:rPr lang="en-US" dirty="0" smtClean="0"/>
              <a:t> // Small World network</a:t>
            </a:r>
            <a:br>
              <a:rPr lang="en-US" dirty="0" smtClean="0"/>
            </a:br>
            <a:r>
              <a:rPr lang="en-US" dirty="0" smtClean="0"/>
              <a:t>	 – gene networks, food chains, voter networks, power grids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Barabasi</a:t>
            </a:r>
            <a:r>
              <a:rPr lang="en-US" dirty="0" smtClean="0"/>
              <a:t>-Albert Scale Free network</a:t>
            </a:r>
            <a:br>
              <a:rPr lang="en-US" dirty="0" smtClean="0"/>
            </a:br>
            <a:r>
              <a:rPr lang="en-US" dirty="0" smtClean="0"/>
              <a:t>	 – Internet, Citation Networks, Social Network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Measurements</a:t>
            </a:r>
          </a:p>
          <a:p>
            <a:r>
              <a:rPr lang="en-US" sz="1800" dirty="0" smtClean="0"/>
              <a:t>Node and Edge Counts</a:t>
            </a:r>
          </a:p>
          <a:p>
            <a:r>
              <a:rPr lang="en-US" sz="1800" dirty="0" smtClean="0"/>
              <a:t>Network Components</a:t>
            </a:r>
            <a:endParaRPr lang="en-US" sz="1800" dirty="0"/>
          </a:p>
          <a:p>
            <a:r>
              <a:rPr lang="en-US" sz="1800" dirty="0" smtClean="0"/>
              <a:t>Giant Component</a:t>
            </a:r>
          </a:p>
          <a:p>
            <a:r>
              <a:rPr lang="en-US" sz="1800" dirty="0"/>
              <a:t>Avg. degree distribution</a:t>
            </a:r>
          </a:p>
          <a:p>
            <a:r>
              <a:rPr lang="en-US" sz="1800" dirty="0" smtClean="0"/>
              <a:t>Avg. Clustering </a:t>
            </a:r>
          </a:p>
          <a:p>
            <a:r>
              <a:rPr lang="en-US" sz="1800" dirty="0" smtClean="0"/>
              <a:t>Density</a:t>
            </a:r>
          </a:p>
          <a:p>
            <a:r>
              <a:rPr lang="en-US" sz="1800" dirty="0" smtClean="0"/>
              <a:t>Avg. </a:t>
            </a:r>
            <a:r>
              <a:rPr lang="en-US" sz="1800" dirty="0"/>
              <a:t>Path Length</a:t>
            </a:r>
          </a:p>
          <a:p>
            <a:r>
              <a:rPr lang="en-US" sz="1800" dirty="0" smtClean="0"/>
              <a:t>Diameter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83820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none" dirty="0" smtClean="0">
                <a:solidFill>
                  <a:srgbClr val="000000"/>
                </a:solidFill>
              </a:rPr>
              <a:t>Graph Features</a:t>
            </a:r>
            <a:endParaRPr lang="en-US" sz="2000" u="none" dirty="0">
              <a:solidFill>
                <a:srgbClr val="00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4784725" cy="233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2971800" y="0"/>
            <a:ext cx="6172200" cy="685800"/>
          </a:xfrm>
        </p:spPr>
        <p:txBody>
          <a:bodyPr/>
          <a:lstStyle/>
          <a:p>
            <a:r>
              <a:rPr lang="en-US" dirty="0">
                <a:solidFill>
                  <a:srgbClr val="FBFFFB"/>
                </a:solidFill>
              </a:rPr>
              <a:t>Introduction to Network </a:t>
            </a:r>
            <a:r>
              <a:rPr lang="en-US" dirty="0" smtClean="0">
                <a:solidFill>
                  <a:srgbClr val="FBFFFB"/>
                </a:solidFill>
              </a:rPr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03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Gephi: Final visualization – Edge Color Parameters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71183"/>
            <a:ext cx="8001000" cy="5394740"/>
          </a:xfr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60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057400"/>
            <a:ext cx="6232411" cy="25515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009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Gephi: </a:t>
            </a:r>
            <a:r>
              <a:rPr lang="en-US" dirty="0" smtClean="0"/>
              <a:t>Label Adjustments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4677428" cy="3305636"/>
          </a:xfr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61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6400" y="1143000"/>
            <a:ext cx="3191320" cy="18195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" t="19942" b="291"/>
          <a:stretch/>
        </p:blipFill>
        <p:spPr>
          <a:xfrm>
            <a:off x="533400" y="1371600"/>
            <a:ext cx="4277354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19729"/>
            <a:ext cx="2541210" cy="31334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486400" y="762000"/>
            <a:ext cx="1772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Layout algorithm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53270" y="3014414"/>
            <a:ext cx="211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Manual adjustments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7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Gephi: Exporting the visualization and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62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0"/>
            <a:ext cx="7772400" cy="5247573"/>
          </a:xfr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740" y="3499682"/>
            <a:ext cx="6480962" cy="32217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698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Gephi: Exporting the visualization and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63</a:t>
            </a:fld>
            <a:endParaRPr lang="en-US"/>
          </a:p>
        </p:txBody>
      </p:sp>
      <p:pic>
        <p:nvPicPr>
          <p:cNvPr id="11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0"/>
            <a:ext cx="7772400" cy="52475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"/>
          <a:stretch/>
        </p:blipFill>
        <p:spPr>
          <a:xfrm>
            <a:off x="228600" y="771613"/>
            <a:ext cx="3048000" cy="27494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276600"/>
            <a:ext cx="4396901" cy="33483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0730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dapolley\Desktop\Untit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371600"/>
            <a:ext cx="5257800" cy="48125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1143000"/>
            <a:ext cx="41148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none" dirty="0" smtClean="0">
                <a:solidFill>
                  <a:srgbClr val="000000"/>
                </a:solidFill>
              </a:rPr>
              <a:t>Node Metrics</a:t>
            </a:r>
            <a:endParaRPr lang="en-US" sz="3200" b="1" u="none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u="none" dirty="0" smtClean="0">
                <a:solidFill>
                  <a:srgbClr val="000000"/>
                </a:solidFill>
              </a:rPr>
              <a:t> </a:t>
            </a:r>
            <a:r>
              <a:rPr lang="en-US" sz="2400" u="none" dirty="0" smtClean="0">
                <a:solidFill>
                  <a:srgbClr val="000000"/>
                </a:solidFill>
              </a:rPr>
              <a:t>Degree</a:t>
            </a:r>
          </a:p>
          <a:p>
            <a:pPr>
              <a:buFont typeface="Arial" pitchFamily="34" charset="0"/>
              <a:buChar char="•"/>
            </a:pPr>
            <a:r>
              <a:rPr lang="en-US" sz="2800" u="none" dirty="0" smtClean="0">
                <a:solidFill>
                  <a:srgbClr val="000000"/>
                </a:solidFill>
              </a:rPr>
              <a:t> </a:t>
            </a:r>
            <a:r>
              <a:rPr lang="en-US" sz="2400" u="none" dirty="0" smtClean="0">
                <a:solidFill>
                  <a:srgbClr val="000000"/>
                </a:solidFill>
              </a:rPr>
              <a:t>Isolate nodes</a:t>
            </a:r>
          </a:p>
          <a:p>
            <a:pPr>
              <a:buFont typeface="Arial" pitchFamily="34" charset="0"/>
              <a:buChar char="•"/>
            </a:pPr>
            <a:r>
              <a:rPr lang="en-US" sz="2800" u="none" dirty="0" smtClean="0">
                <a:solidFill>
                  <a:srgbClr val="000000"/>
                </a:solidFill>
              </a:rPr>
              <a:t> </a:t>
            </a:r>
            <a:r>
              <a:rPr lang="en-US" sz="2400" u="none" dirty="0" smtClean="0">
                <a:solidFill>
                  <a:srgbClr val="000000"/>
                </a:solidFill>
              </a:rPr>
              <a:t>Degree Centrality</a:t>
            </a:r>
          </a:p>
          <a:p>
            <a:pPr>
              <a:buFont typeface="Arial" pitchFamily="34" charset="0"/>
              <a:buChar char="•"/>
            </a:pPr>
            <a:r>
              <a:rPr lang="en-US" sz="2400" u="none" dirty="0" smtClean="0">
                <a:solidFill>
                  <a:srgbClr val="000000"/>
                </a:solidFill>
              </a:rPr>
              <a:t> </a:t>
            </a:r>
            <a:r>
              <a:rPr lang="en-US" sz="2400" u="none" dirty="0" err="1" smtClean="0">
                <a:solidFill>
                  <a:srgbClr val="000000"/>
                </a:solidFill>
              </a:rPr>
              <a:t>Betweenness</a:t>
            </a:r>
            <a:r>
              <a:rPr lang="en-US" sz="2400" u="none" dirty="0" smtClean="0">
                <a:solidFill>
                  <a:srgbClr val="0000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u="none" dirty="0">
                <a:solidFill>
                  <a:srgbClr val="000000"/>
                </a:solidFill>
              </a:rPr>
              <a:t> </a:t>
            </a:r>
            <a:r>
              <a:rPr lang="en-US" sz="2400" u="none" dirty="0" smtClean="0">
                <a:solidFill>
                  <a:srgbClr val="000000"/>
                </a:solidFill>
              </a:rPr>
              <a:t>Closeness centrality</a:t>
            </a:r>
          </a:p>
          <a:p>
            <a:pPr>
              <a:buFont typeface="Arial" pitchFamily="34" charset="0"/>
              <a:buChar char="•"/>
            </a:pPr>
            <a:endParaRPr lang="en-US" u="none" dirty="0">
              <a:solidFill>
                <a:srgbClr val="000000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sz="2000" u="none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4AC5D7-6AB7-4DB7-B4D7-204112966ADF}" type="slidenum">
              <a:rPr lang="en-US" smtClean="0"/>
              <a:t>7</a:t>
            </a:fld>
            <a:endParaRPr lang="en-US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2971800" y="0"/>
            <a:ext cx="6172200" cy="685800"/>
          </a:xfrm>
        </p:spPr>
        <p:txBody>
          <a:bodyPr/>
          <a:lstStyle/>
          <a:p>
            <a:r>
              <a:rPr lang="en-US" dirty="0">
                <a:solidFill>
                  <a:srgbClr val="FBFFFB"/>
                </a:solidFill>
              </a:rPr>
              <a:t>Introduction to Network </a:t>
            </a:r>
            <a:r>
              <a:rPr lang="en-US" dirty="0" smtClean="0">
                <a:solidFill>
                  <a:srgbClr val="FBFFFB"/>
                </a:solidFill>
              </a:rPr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19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C:\Documents and Settings\dapolley\Desktop\Untitle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447800"/>
            <a:ext cx="3407664" cy="49149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1219200"/>
            <a:ext cx="57912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none" dirty="0">
                <a:solidFill>
                  <a:srgbClr val="000000"/>
                </a:solidFill>
              </a:rPr>
              <a:t>Graph Metrics - Edges</a:t>
            </a:r>
            <a:endParaRPr lang="en-US" sz="3200" u="none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u="none" dirty="0" smtClean="0">
                <a:solidFill>
                  <a:schemeClr val="accent4">
                    <a:lumMod val="10000"/>
                  </a:schemeClr>
                </a:solidFill>
              </a:rPr>
              <a:t> Shortest paths – shortest distance between two nodes</a:t>
            </a:r>
          </a:p>
          <a:p>
            <a:endParaRPr lang="en-US" sz="2000" u="none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u="none" dirty="0" smtClean="0">
                <a:solidFill>
                  <a:schemeClr val="accent4">
                    <a:lumMod val="10000"/>
                  </a:schemeClr>
                </a:solidFill>
              </a:rPr>
              <a:t> Weight – strength of tie</a:t>
            </a:r>
          </a:p>
          <a:p>
            <a:endParaRPr lang="en-US" sz="2000" u="none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u="none" dirty="0" smtClean="0">
                <a:solidFill>
                  <a:schemeClr val="accent4">
                    <a:lumMod val="10000"/>
                  </a:schemeClr>
                </a:solidFill>
              </a:rPr>
              <a:t> Directionality – is the connection one-way or two-way (in-degree vs. out-degree)?</a:t>
            </a:r>
          </a:p>
          <a:p>
            <a:pPr>
              <a:buFont typeface="Arial" pitchFamily="34" charset="0"/>
              <a:buChar char="•"/>
            </a:pPr>
            <a:endParaRPr lang="en-US" sz="2000" u="none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u="none" dirty="0" smtClean="0">
                <a:solidFill>
                  <a:schemeClr val="accent4">
                    <a:lumMod val="10000"/>
                  </a:schemeClr>
                </a:solidFill>
              </a:rPr>
              <a:t> Bridge – deleting would change structure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4AC5D7-6AB7-4DB7-B4D7-204112966ADF}" type="slidenum">
              <a:rPr lang="en-US" smtClean="0"/>
              <a:t>8</a:t>
            </a:fld>
            <a:endParaRPr lang="en-US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2971800" y="0"/>
            <a:ext cx="6172200" cy="685800"/>
          </a:xfrm>
        </p:spPr>
        <p:txBody>
          <a:bodyPr/>
          <a:lstStyle/>
          <a:p>
            <a:r>
              <a:rPr lang="en-US" dirty="0">
                <a:solidFill>
                  <a:srgbClr val="FBFFFB"/>
                </a:solidFill>
              </a:rPr>
              <a:t>Introduction to Network </a:t>
            </a:r>
            <a:r>
              <a:rPr lang="en-US" dirty="0" smtClean="0">
                <a:solidFill>
                  <a:srgbClr val="FBFFFB"/>
                </a:solidFill>
              </a:rPr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78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Gephi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Network Analysis and 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Visualization Tool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124200" y="1"/>
            <a:ext cx="6019800" cy="685800"/>
          </a:xfrm>
        </p:spPr>
        <p:txBody>
          <a:bodyPr/>
          <a:lstStyle/>
          <a:p>
            <a:r>
              <a:rPr lang="en-US" dirty="0" err="1" smtClean="0"/>
              <a:t>Gephi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D7-6AB7-4DB7-B4D7-204112966A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0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4534</TotalTime>
  <Words>2501</Words>
  <Application>Microsoft Office PowerPoint</Application>
  <PresentationFormat>On-screen Show (4:3)</PresentationFormat>
  <Paragraphs>437</Paragraphs>
  <Slides>63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Arial</vt:lpstr>
      <vt:lpstr>Calibri</vt:lpstr>
      <vt:lpstr>Courier New</vt:lpstr>
      <vt:lpstr>Myriad Pro</vt:lpstr>
      <vt:lpstr>Tahoma</vt:lpstr>
      <vt:lpstr>Office Theme</vt:lpstr>
      <vt:lpstr>PowerPoint Presentation</vt:lpstr>
      <vt:lpstr>Overview</vt:lpstr>
      <vt:lpstr>Network</vt:lpstr>
      <vt:lpstr>PowerPoint Presentation</vt:lpstr>
      <vt:lpstr>Introduction to Network Analysis</vt:lpstr>
      <vt:lpstr>Introduction to Network Analysis</vt:lpstr>
      <vt:lpstr>Introduction to Network Analysis</vt:lpstr>
      <vt:lpstr>Introduction to Network Analysis</vt:lpstr>
      <vt:lpstr>Gephi</vt:lpstr>
      <vt:lpstr>PowerPoint Presentation</vt:lpstr>
      <vt:lpstr>A brief overview of the features…</vt:lpstr>
      <vt:lpstr>Downloading and Installing Gephi</vt:lpstr>
      <vt:lpstr>PowerPoint Presentation</vt:lpstr>
      <vt:lpstr>Gephi Troubleshooting</vt:lpstr>
      <vt:lpstr>Gephi User Resources</vt:lpstr>
      <vt:lpstr>Gephi’s Development Timeline</vt:lpstr>
      <vt:lpstr>Alternatives to Gephi</vt:lpstr>
      <vt:lpstr>Network Visualizations - Considerations</vt:lpstr>
      <vt:lpstr>PowerPoint Presentation</vt:lpstr>
      <vt:lpstr>Running Gephi</vt:lpstr>
      <vt:lpstr>Gephi Interface</vt:lpstr>
      <vt:lpstr>Gephi Interface: Overview Pane</vt:lpstr>
      <vt:lpstr>Gephi Interface: Data Laboratory</vt:lpstr>
      <vt:lpstr>PowerPoint Presentation</vt:lpstr>
      <vt:lpstr>PowerPoint Presentation</vt:lpstr>
      <vt:lpstr>Creating a Visualization in Gephi</vt:lpstr>
      <vt:lpstr>Creating a New Project</vt:lpstr>
      <vt:lpstr>Loading a Random Graph</vt:lpstr>
      <vt:lpstr>Streaming in an edge list to Gephi</vt:lpstr>
      <vt:lpstr>Loading in Data through GUI</vt:lpstr>
      <vt:lpstr> Loading a Network from Spreadsheets </vt:lpstr>
      <vt:lpstr>PowerPoint Presentation</vt:lpstr>
      <vt:lpstr> Loading a Network from Spreadsheets </vt:lpstr>
      <vt:lpstr> Loading a Network from Spreadsheets </vt:lpstr>
      <vt:lpstr>PowerPoint Presentation</vt:lpstr>
      <vt:lpstr>Finding and Adding Plugins to Gephi</vt:lpstr>
      <vt:lpstr>Finding and Adding Plugins to Gephi</vt:lpstr>
      <vt:lpstr>PowerPoint Presentation</vt:lpstr>
      <vt:lpstr>Co-Author Network Analysis</vt:lpstr>
      <vt:lpstr>Co-Author Network Analysis</vt:lpstr>
      <vt:lpstr>Co-Author Network Analysis</vt:lpstr>
      <vt:lpstr>Co-Author Network Analysis</vt:lpstr>
      <vt:lpstr>Co-Author Network Analysis</vt:lpstr>
      <vt:lpstr>Co-Author Network Analysis</vt:lpstr>
      <vt:lpstr>Co-Author Network Analysis</vt:lpstr>
      <vt:lpstr>Co-Author Network Analysis</vt:lpstr>
      <vt:lpstr>Co-Author Network Visualization in Gephi</vt:lpstr>
      <vt:lpstr>Gephi: Initial Layout of Network</vt:lpstr>
      <vt:lpstr>Gephi: Initial Layout of Network</vt:lpstr>
      <vt:lpstr>Gephi: Edge Color</vt:lpstr>
      <vt:lpstr>Gephi: Network statistics</vt:lpstr>
      <vt:lpstr>Gephi: Network statistics/Community Detection</vt:lpstr>
      <vt:lpstr>Gephi: Node Color Ranking &amp; Scaling –  Degree &amp; Times Cited</vt:lpstr>
      <vt:lpstr>Gephi: Node Color Ranking &amp; Scaling –  Betweenness Centrality</vt:lpstr>
      <vt:lpstr>Gephi: Node Labels – Data Laboratory</vt:lpstr>
      <vt:lpstr>Gephi: Node Labels – Overview</vt:lpstr>
      <vt:lpstr>Gephi: Node Labels – Overview</vt:lpstr>
      <vt:lpstr>Gephi: Final visualization – Node Parameters</vt:lpstr>
      <vt:lpstr>Gephi: Final visualization – Node Parameters</vt:lpstr>
      <vt:lpstr>Gephi: Final visualization – Edge Color Parameters</vt:lpstr>
      <vt:lpstr>Gephi: Label Adjustments</vt:lpstr>
      <vt:lpstr>Gephi: Exporting the visualization and networks</vt:lpstr>
      <vt:lpstr>Gephi: Exporting the visualization and networks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Chin Hua</dc:creator>
  <cp:lastModifiedBy>Ginda, Michael Patrick</cp:lastModifiedBy>
  <cp:revision>157</cp:revision>
  <dcterms:created xsi:type="dcterms:W3CDTF">2011-11-01T17:37:57Z</dcterms:created>
  <dcterms:modified xsi:type="dcterms:W3CDTF">2018-02-12T20:34:58Z</dcterms:modified>
</cp:coreProperties>
</file>